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671" r:id="rId1"/>
  </p:sldMasterIdLst>
  <p:notesMasterIdLst>
    <p:notesMasterId r:id="rId23"/>
  </p:notesMasterIdLst>
  <p:handoutMasterIdLst>
    <p:handoutMasterId r:id="rId24"/>
  </p:handoutMasterIdLst>
  <p:sldIdLst>
    <p:sldId id="362" r:id="rId2"/>
    <p:sldId id="404" r:id="rId3"/>
    <p:sldId id="363" r:id="rId4"/>
    <p:sldId id="364" r:id="rId5"/>
    <p:sldId id="396" r:id="rId6"/>
    <p:sldId id="393" r:id="rId7"/>
    <p:sldId id="368" r:id="rId8"/>
    <p:sldId id="394" r:id="rId9"/>
    <p:sldId id="395" r:id="rId10"/>
    <p:sldId id="392" r:id="rId11"/>
    <p:sldId id="397" r:id="rId12"/>
    <p:sldId id="398" r:id="rId13"/>
    <p:sldId id="399" r:id="rId14"/>
    <p:sldId id="400" r:id="rId15"/>
    <p:sldId id="401" r:id="rId16"/>
    <p:sldId id="402" r:id="rId17"/>
    <p:sldId id="403" r:id="rId18"/>
    <p:sldId id="370" r:id="rId19"/>
    <p:sldId id="372" r:id="rId20"/>
    <p:sldId id="360" r:id="rId21"/>
    <p:sldId id="373" r:id="rId22"/>
  </p:sldIdLst>
  <p:sldSz cx="9144000" cy="6858000" type="screen4x3"/>
  <p:notesSz cx="6858000" cy="9144000"/>
  <p:embeddedFontLst>
    <p:embeddedFont>
      <p:font typeface="맑은 고딕" pitchFamily="50" charset="-127"/>
      <p:regular r:id="rId25"/>
      <p:bold r:id="rId26"/>
    </p:embeddedFont>
    <p:embeddedFont>
      <p:font typeface="나눔고딕" charset="-127"/>
      <p:regular r:id="rId27"/>
      <p:bold r:id="rId28"/>
    </p:embeddedFont>
    <p:embeddedFont>
      <p:font typeface="Calibri" pitchFamily="34" charset="0"/>
      <p:regular r:id="rId29"/>
      <p:bold r:id="rId30"/>
      <p:italic r:id="rId31"/>
      <p:boldItalic r:id="rId32"/>
    </p:embeddedFont>
  </p:embeddedFontLst>
  <p:defaultTextStyle>
    <a:lvl1pPr marL="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535C"/>
    <a:srgbClr val="990000"/>
    <a:srgbClr val="3BB8D5"/>
    <a:srgbClr val="C34E29"/>
    <a:srgbClr val="FF0000"/>
    <a:srgbClr val="EA6868"/>
    <a:srgbClr val="404C5E"/>
    <a:srgbClr val="7E858E"/>
    <a:srgbClr val="68727E"/>
    <a:srgbClr val="FFE0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0633" autoAdjust="0"/>
    <p:restoredTop sz="98024" autoAdjust="0"/>
  </p:normalViewPr>
  <p:slideViewPr>
    <p:cSldViewPr>
      <p:cViewPr>
        <p:scale>
          <a:sx n="86" d="100"/>
          <a:sy n="86" d="100"/>
        </p:scale>
        <p:origin x="-414" y="-522"/>
      </p:cViewPr>
      <p:guideLst>
        <p:guide orient="horz" pos="1207"/>
        <p:guide orient="horz" pos="2713"/>
        <p:guide orient="horz" pos="2647"/>
        <p:guide orient="horz" pos="4166"/>
        <p:guide pos="158"/>
        <p:guide pos="1997"/>
        <p:guide pos="3771"/>
        <p:guide pos="3843"/>
        <p:guide pos="5604"/>
        <p:guide pos="193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48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1">
              <a:defRPr lang="ko-KR" sz="1200"/>
            </a:lvl1pPr>
            <a:extLst/>
          </a:lstStyle>
          <a:p>
            <a:endParaRPr lang="ko-KR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1">
              <a:defRPr lang="ko-KR" sz="1200"/>
            </a:lvl1pPr>
            <a:extLst/>
          </a:lstStyle>
          <a:p>
            <a:pPr latinLnBrk="1"/>
            <a:fld id="{68F88C59-319B-4332-9A1D-2A62CFCB00D8}" type="datetimeFigureOut">
              <a:rPr lang="en-US" altLang="ko-KR" smtClean="0"/>
              <a:pPr latinLnBrk="1"/>
              <a:t>7/28/2016</a:t>
            </a:fld>
            <a:endParaRPr lang="ko-KR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1">
              <a:defRPr lang="ko-KR" sz="1200"/>
            </a:lvl1pPr>
            <a:extLst/>
          </a:lstStyle>
          <a:p>
            <a:endParaRPr lang="ko-KR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1">
              <a:defRPr lang="ko-KR" sz="1200"/>
            </a:lvl1pPr>
            <a:extLst/>
          </a:lstStyle>
          <a:p>
            <a:fld id="{B16A41B8-7DC3-4DB6-84E4-E105629EAA36}" type="slidenum">
              <a:rPr lang="ko-KR" smtClean="0"/>
              <a:pPr/>
              <a:t>‹#›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0698756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1">
              <a:defRPr lang="ko-KR" sz="1200"/>
            </a:lvl1pPr>
            <a:extLst/>
          </a:lstStyle>
          <a:p>
            <a:endParaRPr lang="ko-KR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1">
              <a:defRPr lang="ko-KR" sz="1200"/>
            </a:lvl1pPr>
            <a:extLst/>
          </a:lstStyle>
          <a:p>
            <a:fld id="{968B300D-05F0-4B43-940D-46DED5A791AD}" type="datetimeFigureOut">
              <a:rPr/>
              <a:pPr/>
              <a:t>5/15/2009</a:t>
            </a:fld>
            <a:endParaRPr lang="ko-KR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ko-KR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 latinLnBrk="1"/>
            <a:r>
              <a:rPr lang="ko-KR"/>
              <a:t>마스터 텍스트 스타일을 편집합니다</a:t>
            </a:r>
          </a:p>
          <a:p>
            <a:pPr lvl="1" latinLnBrk="1"/>
            <a:r>
              <a:rPr lang="ko-KR"/>
              <a:t>둘째 수준</a:t>
            </a:r>
          </a:p>
          <a:p>
            <a:pPr lvl="2" latinLnBrk="1"/>
            <a:r>
              <a:rPr lang="ko-KR"/>
              <a:t>셋째 수준</a:t>
            </a:r>
          </a:p>
          <a:p>
            <a:pPr lvl="3" latinLnBrk="1"/>
            <a:r>
              <a:rPr lang="ko-KR"/>
              <a:t>넷째 수준</a:t>
            </a:r>
          </a:p>
          <a:p>
            <a:pPr lvl="4" latinLnBrk="1"/>
            <a:r>
              <a:rPr lang="ko-KR"/>
              <a:t>다섯째 수준</a:t>
            </a:r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1">
              <a:defRPr lang="ko-KR" sz="1200"/>
            </a:lvl1pPr>
            <a:extLst/>
          </a:lstStyle>
          <a:p>
            <a:endParaRPr lang="ko-KR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1">
              <a:defRPr lang="ko-KR" sz="1200"/>
            </a:lvl1pPr>
            <a:extLst/>
          </a:lstStyle>
          <a:p>
            <a:fld id="{9B26CD33-4337-4529-948A-94F6960B2374}" type="slidenum">
              <a:rPr/>
              <a:pPr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880799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</a:t>
            </a:fld>
            <a:endParaRPr lang="ko-KR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10</a:t>
            </a:fld>
            <a:endParaRPr lang="ko-KR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11</a:t>
            </a:fld>
            <a:endParaRPr lang="ko-KR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12</a:t>
            </a:fld>
            <a:endParaRPr lang="ko-KR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13</a:t>
            </a:fld>
            <a:endParaRPr lang="ko-KR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14</a:t>
            </a:fld>
            <a:endParaRPr lang="ko-KR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15</a:t>
            </a:fld>
            <a:endParaRPr lang="ko-KR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16</a:t>
            </a:fld>
            <a:endParaRPr lang="ko-KR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17</a:t>
            </a:fld>
            <a:endParaRPr lang="ko-KR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18</a:t>
            </a:fld>
            <a:endParaRPr lang="ko-KR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19</a:t>
            </a:fld>
            <a:endParaRPr lang="ko-KR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</a:t>
            </a:fld>
            <a:endParaRPr lang="ko-KR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20</a:t>
            </a:fld>
            <a:endParaRPr lang="ko-KR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21</a:t>
            </a:fld>
            <a:endParaRPr lang="ko-KR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3</a:t>
            </a:fld>
            <a:endParaRPr lang="ko-KR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4</a:t>
            </a:fld>
            <a:endParaRPr lang="ko-KR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5</a:t>
            </a:fld>
            <a:endParaRPr lang="ko-KR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6</a:t>
            </a:fld>
            <a:endParaRPr lang="ko-KR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7</a:t>
            </a:fld>
            <a:endParaRPr lang="ko-KR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8</a:t>
            </a:fld>
            <a:endParaRPr lang="ko-KR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9</a:t>
            </a:fld>
            <a:endParaRPr lang="ko-KR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lang="en-US" altLang="ko-KR" smtClean="0"/>
              <a:pPr/>
              <a:t>7/28/2016</a:t>
            </a:fld>
            <a:endParaRPr kumimoji="0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altLang="ko-KR" smtClean="0"/>
              <a:pPr/>
              <a:t>‹#›</a:t>
            </a:fld>
            <a:endParaRPr kumimoji="0"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39700" y="260648"/>
            <a:ext cx="8752780" cy="796950"/>
          </a:xfrm>
        </p:spPr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ko-KR" altLang="en-US" smtClean="0"/>
              <a:t>제목을 입력하십시오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7/28/2016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251520" y="206084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251520" y="3284984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60462" y="2204864"/>
            <a:ext cx="8732018" cy="936104"/>
          </a:xfrm>
        </p:spPr>
        <p:txBody>
          <a:bodyPr anchor="t">
            <a:normAutofit/>
          </a:bodyPr>
          <a:lstStyle>
            <a:lvl1pPr marL="0" indent="0">
              <a:buNone/>
              <a:defRPr sz="9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내용 입력</a:t>
            </a:r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214184" y="3459480"/>
            <a:ext cx="8678296" cy="1553696"/>
          </a:xfrm>
        </p:spPr>
        <p:txBody>
          <a:bodyPr anchor="t">
            <a:normAutofit/>
          </a:bodyPr>
          <a:lstStyle>
            <a:lvl1pPr algn="l">
              <a:defRPr sz="4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smtClean="0"/>
              <a:t>텍스트를 입력하시오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7/28/2016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251520" y="3429000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7/28/2016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15" name="직사각형 14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고딕"/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223791" y="6488397"/>
            <a:ext cx="4039705" cy="233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0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이 문서는 </a:t>
            </a:r>
            <a:r>
              <a:rPr lang="ko-KR" altLang="en-US" sz="700" dirty="0" err="1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나눔글꼴로</a:t>
            </a:r>
            <a:r>
              <a:rPr lang="ko-KR" altLang="en-US" sz="70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 작성되었습니다</a:t>
            </a:r>
            <a:r>
              <a:rPr lang="en-US" altLang="ko-KR" sz="70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700" u="sng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hlinkClick r:id="rId2"/>
              </a:rPr>
              <a:t>설치하기</a:t>
            </a:r>
            <a:endParaRPr lang="en-US" altLang="ko-KR" sz="700" u="sng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 userDrawn="1"/>
        </p:nvCxnSpPr>
        <p:spPr>
          <a:xfrm>
            <a:off x="251520" y="3429000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251520" y="6534000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8172400" y="435067"/>
            <a:ext cx="720080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 userDrawn="1"/>
        </p:nvSpPr>
        <p:spPr>
          <a:xfrm>
            <a:off x="179512" y="6237312"/>
            <a:ext cx="4039705" cy="233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00" dirty="0" smtClean="0">
                <a:solidFill>
                  <a:srgbClr val="68727E"/>
                </a:solidFill>
                <a:latin typeface="맑은 고딕" pitchFamily="50" charset="-127"/>
                <a:ea typeface="맑은 고딕" pitchFamily="50" charset="-127"/>
              </a:rPr>
              <a:t>이 문서는 </a:t>
            </a:r>
            <a:r>
              <a:rPr lang="ko-KR" altLang="en-US" sz="700" dirty="0" err="1" smtClean="0">
                <a:solidFill>
                  <a:srgbClr val="68727E"/>
                </a:solidFill>
                <a:latin typeface="맑은 고딕" pitchFamily="50" charset="-127"/>
                <a:ea typeface="맑은 고딕" pitchFamily="50" charset="-127"/>
              </a:rPr>
              <a:t>나눔글꼴로</a:t>
            </a:r>
            <a:r>
              <a:rPr lang="ko-KR" altLang="en-US" sz="700" dirty="0" smtClean="0">
                <a:solidFill>
                  <a:srgbClr val="68727E"/>
                </a:solidFill>
                <a:latin typeface="맑은 고딕" pitchFamily="50" charset="-127"/>
                <a:ea typeface="맑은 고딕" pitchFamily="50" charset="-127"/>
              </a:rPr>
              <a:t> 작성되었습니다</a:t>
            </a:r>
            <a:r>
              <a:rPr lang="en-US" altLang="ko-KR" sz="700" dirty="0" smtClean="0">
                <a:solidFill>
                  <a:srgbClr val="68727E"/>
                </a:solidFill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700" u="sng" dirty="0" smtClean="0">
                <a:solidFill>
                  <a:srgbClr val="68727E"/>
                </a:solidFill>
                <a:latin typeface="맑은 고딕" pitchFamily="50" charset="-127"/>
                <a:ea typeface="맑은 고딕" pitchFamily="50" charset="-127"/>
                <a:hlinkClick r:id="rId3"/>
              </a:rPr>
              <a:t>설치하기</a:t>
            </a:r>
            <a:endParaRPr lang="en-US" altLang="ko-KR" sz="700" u="sng" dirty="0" smtClean="0">
              <a:solidFill>
                <a:srgbClr val="68727E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7/28/2016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251520" y="3429000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251520" y="4430336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251520" y="4689070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251520" y="4947804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251520" y="5206538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251520" y="5465272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251520" y="5724006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251520" y="4171602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8172400" y="435067"/>
            <a:ext cx="720080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7/28/2016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251520" y="206084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251520" y="3284984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7/28/2016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251520" y="206084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1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고딕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8824" y="3187576"/>
            <a:ext cx="6357392" cy="144016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7/28/2016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/>
          </p:nvPr>
        </p:nvSpPr>
        <p:spPr>
          <a:xfrm>
            <a:off x="6516216" y="3573016"/>
            <a:ext cx="2627784" cy="279722"/>
          </a:xfrm>
        </p:spPr>
        <p:txBody>
          <a:bodyPr anchor="ctr">
            <a:normAutofit/>
          </a:bodyPr>
          <a:lstStyle>
            <a:lvl1pPr marL="0" indent="0" algn="r">
              <a:buNone/>
              <a:defRPr sz="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8824" y="3424808"/>
            <a:ext cx="7005464" cy="1296144"/>
          </a:xfrm>
        </p:spPr>
        <p:txBody>
          <a:bodyPr anchor="t"/>
          <a:lstStyle>
            <a:lvl1pPr algn="l">
              <a:defRPr sz="4400">
                <a:solidFill>
                  <a:srgbClr val="7E858E"/>
                </a:solidFill>
              </a:defRPr>
            </a:lvl1pPr>
          </a:lstStyle>
          <a:p>
            <a:r>
              <a:rPr lang="ko-KR" altLang="en-US" smtClean="0"/>
              <a:t>마스터 제목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093296"/>
            <a:ext cx="2133600" cy="365125"/>
          </a:xfrm>
        </p:spPr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7/28/2016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</p:spPr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093296"/>
            <a:ext cx="2133600" cy="365125"/>
          </a:xfrm>
        </p:spPr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/>
          </p:nvPr>
        </p:nvSpPr>
        <p:spPr>
          <a:xfrm>
            <a:off x="7164288" y="3573016"/>
            <a:ext cx="1838300" cy="288032"/>
          </a:xfrm>
        </p:spPr>
        <p:txBody>
          <a:bodyPr anchor="ctr">
            <a:normAutofit/>
          </a:bodyPr>
          <a:lstStyle>
            <a:lvl1pPr marL="0" indent="0" algn="r">
              <a:buNone/>
              <a:defRPr sz="800" b="1">
                <a:solidFill>
                  <a:srgbClr val="7E858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cxnSp>
        <p:nvCxnSpPr>
          <p:cNvPr id="15" name="직선 연결선 14"/>
          <p:cNvCxnSpPr/>
          <p:nvPr userDrawn="1"/>
        </p:nvCxnSpPr>
        <p:spPr>
          <a:xfrm>
            <a:off x="251520" y="3429000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8172400" y="435067"/>
            <a:ext cx="720080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7" name="직선 연결선 16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 userDrawn="1"/>
        </p:nvCxnSpPr>
        <p:spPr>
          <a:xfrm>
            <a:off x="251520" y="6534000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7/28/2016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251520" y="3429000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251520" y="4430336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251520" y="4689070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251520" y="4947804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251520" y="5206538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251520" y="5465272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251520" y="5724006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251520" y="4171602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8172400" y="435067"/>
            <a:ext cx="720080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204912" y="3452168"/>
            <a:ext cx="4318322" cy="351730"/>
          </a:xfrm>
        </p:spPr>
        <p:txBody>
          <a:bodyPr anchor="ctr">
            <a:normAutofit/>
          </a:bodyPr>
          <a:lstStyle>
            <a:lvl1pPr marL="0" indent="0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목차를 입력하십시오</a:t>
            </a:r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198562" y="4182989"/>
            <a:ext cx="1728192" cy="1872207"/>
          </a:xfrm>
        </p:spPr>
        <p:txBody>
          <a:bodyPr>
            <a:normAutofit/>
          </a:bodyPr>
          <a:lstStyle>
            <a:lvl1pPr marL="0" indent="0">
              <a:buNone/>
              <a:defRPr sz="10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1. </a:t>
            </a:r>
            <a:r>
              <a:rPr lang="ko-KR" altLang="en-US" smtClean="0"/>
              <a:t>꼭지 제목</a:t>
            </a:r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fld id="{F30C84A2-23CF-44F5-B813-5187ED5C7D1C}" type="datetimeFigureOut">
              <a:rPr lang="en-US" altLang="ko-KR" smtClean="0">
                <a:solidFill>
                  <a:schemeClr val="tx2"/>
                </a:solidFill>
              </a:rPr>
              <a:pPr/>
              <a:t>7/28/2016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fld id="{F99EC173-99AE-4773-AB25-02E469A13EAE}" type="slidenum">
              <a:rPr lang="en-US" altLang="ko-KR" smtClean="0">
                <a:solidFill>
                  <a:schemeClr val="tx2"/>
                </a:solidFill>
              </a:rPr>
              <a:pPr/>
              <a:t>‹#›</a:t>
            </a:fld>
            <a:endParaRPr lang="en-US" altLang="en-US" dirty="0">
              <a:solidFill>
                <a:schemeClr val="tx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95" r:id="rId3"/>
    <p:sldLayoutId id="2147483694" r:id="rId4"/>
    <p:sldLayoutId id="2147483693" r:id="rId5"/>
    <p:sldLayoutId id="2147483692" r:id="rId6"/>
    <p:sldLayoutId id="2147483691" r:id="rId7"/>
    <p:sldLayoutId id="2147483696" r:id="rId8"/>
    <p:sldLayoutId id="2147483697" r:id="rId9"/>
    <p:sldLayoutId id="2147483690" r:id="rId10"/>
    <p:sldLayoutId id="2147483689" r:id="rId11"/>
    <p:sldLayoutId id="2147483683" r:id="rId12"/>
    <p:sldLayoutId id="2147483672" r:id="rId13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3600" b="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../src_utf-8/GALLAG_final.htm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../src_ANSI/GALLAG_final.html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고딕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9512" y="3573015"/>
            <a:ext cx="813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spc="60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UPGRADE GALLAGA</a:t>
            </a:r>
            <a:endParaRPr lang="ko-KR" altLang="en-US" b="1" spc="6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7" name="Group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795088"/>
              </p:ext>
            </p:extLst>
          </p:nvPr>
        </p:nvGraphicFramePr>
        <p:xfrm>
          <a:off x="7524328" y="116633"/>
          <a:ext cx="1440160" cy="1298448"/>
        </p:xfrm>
        <a:graphic>
          <a:graphicData uri="http://schemas.openxmlformats.org/drawingml/2006/table">
            <a:tbl>
              <a:tblPr/>
              <a:tblGrid>
                <a:gridCol w="1440160"/>
              </a:tblGrid>
              <a:tr h="33603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굴림체" pitchFamily="49" charset="-127"/>
                        </a:rPr>
                        <a:t>KSICA-01-android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03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굴림체" pitchFamily="49" charset="-127"/>
                        </a:rPr>
                        <a:t>KIPFA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03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굴림체" pitchFamily="49" charset="-127"/>
                        </a:rPr>
                        <a:t>2015.04.17.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27584" y="5530006"/>
            <a:ext cx="74888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맑은 고딕" pitchFamily="50" charset="-127"/>
                <a:ea typeface="맑은 고딕" pitchFamily="50" charset="-127"/>
              </a:rPr>
              <a:t>2015.03.16 ~ 2015.09.02</a:t>
            </a:r>
          </a:p>
          <a:p>
            <a:pPr algn="ctr"/>
            <a:r>
              <a:rPr lang="en-US" altLang="ko-KR" b="1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b="1" dirty="0" err="1" smtClean="0">
                <a:solidFill>
                  <a:schemeClr val="accent2">
                    <a:lumMod val="20000"/>
                    <a:lumOff val="8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안드로이드</a:t>
            </a:r>
            <a:r>
              <a:rPr lang="ko-KR" altLang="en-US" b="1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맑은 고딕" pitchFamily="50" charset="-127"/>
                <a:ea typeface="맑은 고딕" pitchFamily="50" charset="-127"/>
              </a:rPr>
              <a:t> 기반 어플리케이션 개발자 양성 과정</a:t>
            </a:r>
            <a:endParaRPr lang="en-US" altLang="ko-KR" b="1" dirty="0" smtClean="0">
              <a:solidFill>
                <a:schemeClr val="accent2">
                  <a:lumMod val="20000"/>
                  <a:lumOff val="8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ko-KR" altLang="en-US" b="1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지도 강사 </a:t>
            </a:r>
            <a:r>
              <a:rPr lang="en-US" altLang="ko-KR" b="1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b="1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민진호 강사님</a:t>
            </a:r>
            <a:endParaRPr lang="ko-KR" altLang="en-US" b="1" dirty="0">
              <a:solidFill>
                <a:schemeClr val="accent2">
                  <a:lumMod val="40000"/>
                  <a:lumOff val="6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8059" y="4904973"/>
            <a:ext cx="74888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b="1" spc="300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이 병 </a:t>
            </a:r>
            <a:r>
              <a:rPr lang="ko-KR" altLang="en-US" sz="2500" b="1" spc="300" dirty="0" err="1" smtClean="0">
                <a:solidFill>
                  <a:schemeClr val="accent2">
                    <a:lumMod val="20000"/>
                    <a:lumOff val="8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욱</a:t>
            </a:r>
            <a:endParaRPr lang="ko-KR" altLang="en-US" sz="2500" b="1" spc="300" dirty="0">
              <a:solidFill>
                <a:schemeClr val="accent2">
                  <a:lumMod val="40000"/>
                  <a:lumOff val="6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5536" y="4253026"/>
            <a:ext cx="8136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60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- </a:t>
            </a:r>
            <a:r>
              <a:rPr lang="en-US" altLang="ko-KR" sz="2000" b="1" spc="600" dirty="0" err="1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Javascript</a:t>
            </a:r>
            <a:endParaRPr lang="ko-KR" altLang="en-US" b="1" spc="6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42484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2.3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구현 내용 </a:t>
            </a: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동시 키 입력</a:t>
            </a:r>
            <a:endParaRPr lang="en-US" altLang="ko-KR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76456" y="6525344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10</a:t>
            </a:fld>
            <a:endParaRPr lang="ko-KR" altLang="en-US" sz="36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129" y="1772816"/>
            <a:ext cx="5800644" cy="208823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16" y="4641027"/>
            <a:ext cx="8259471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3981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4246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2.3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구현 내용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동시 키 입력</a:t>
            </a:r>
            <a:endParaRPr lang="en-US" altLang="ko-KR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76456" y="6525344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11</a:t>
            </a:fld>
            <a:endParaRPr lang="ko-KR" altLang="en-US" sz="3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887" y="1016003"/>
            <a:ext cx="4514850" cy="3752794"/>
          </a:xfrm>
          <a:prstGeom prst="rect">
            <a:avLst/>
          </a:prstGeom>
        </p:spPr>
      </p:pic>
      <p:grpSp>
        <p:nvGrpSpPr>
          <p:cNvPr id="5" name="그룹 4"/>
          <p:cNvGrpSpPr/>
          <p:nvPr/>
        </p:nvGrpSpPr>
        <p:grpSpPr>
          <a:xfrm>
            <a:off x="921004" y="4748118"/>
            <a:ext cx="7082624" cy="1596517"/>
            <a:chOff x="4644008" y="764704"/>
            <a:chExt cx="3744416" cy="1584176"/>
          </a:xfrm>
        </p:grpSpPr>
        <p:sp>
          <p:nvSpPr>
            <p:cNvPr id="6" name="직사각형 5"/>
            <p:cNvSpPr/>
            <p:nvPr/>
          </p:nvSpPr>
          <p:spPr>
            <a:xfrm>
              <a:off x="4716016" y="980728"/>
              <a:ext cx="3672408" cy="1368152"/>
            </a:xfrm>
            <a:prstGeom prst="rect">
              <a:avLst/>
            </a:prstGeom>
            <a:noFill/>
            <a:ln>
              <a:solidFill>
                <a:srgbClr val="C34E29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모서리가 둥근 직사각형 6"/>
            <p:cNvSpPr/>
            <p:nvPr/>
          </p:nvSpPr>
          <p:spPr>
            <a:xfrm>
              <a:off x="4644008" y="764704"/>
              <a:ext cx="1512168" cy="432048"/>
            </a:xfrm>
            <a:prstGeom prst="roundRect">
              <a:avLst/>
            </a:prstGeom>
            <a:solidFill>
              <a:srgbClr val="EA6868"/>
            </a:solidFill>
            <a:ln>
              <a:solidFill>
                <a:srgbClr val="C34E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latin typeface="맑은 고딕" pitchFamily="50" charset="-127"/>
                  <a:ea typeface="맑은 고딕" pitchFamily="50" charset="-127"/>
                </a:rPr>
                <a:t>keyboard Event</a:t>
              </a:r>
              <a:endParaRPr lang="ko-KR" altLang="en-US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149948" y="5144307"/>
            <a:ext cx="6552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이벤트 발생 시 키보</a:t>
            </a:r>
            <a:r>
              <a:rPr lang="ko-KR" altLang="en-US" sz="1600" dirty="0">
                <a:latin typeface="맑은 고딕" pitchFamily="50" charset="-127"/>
                <a:ea typeface="맑은 고딕" pitchFamily="50" charset="-127"/>
              </a:rPr>
              <a:t>드 </a:t>
            </a: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작동 유무를 배열에 저장</a:t>
            </a:r>
            <a:endParaRPr lang="en-US" altLang="ko-KR" sz="1600" dirty="0" smtClean="0"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키를 누르고 있는 배열의 요소를 참조</a:t>
            </a:r>
            <a:endParaRPr lang="en-US" altLang="ko-KR" sz="1600" dirty="0" smtClean="0"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err="1" smtClean="0">
                <a:latin typeface="맑은 고딕" pitchFamily="50" charset="-127"/>
                <a:ea typeface="맑은 고딕" pitchFamily="50" charset="-127"/>
              </a:rPr>
              <a:t>반복문</a:t>
            </a:r>
            <a:r>
              <a:rPr lang="en-US" altLang="ko-KR" sz="16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또는 타이머로 배열에 접근하여 빠른 속도로 움직임을 처리</a:t>
            </a:r>
            <a:endParaRPr lang="en-US" altLang="ko-KR" sz="160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39198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39902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2.3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구현 내용 </a:t>
            </a: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등속 운동</a:t>
            </a:r>
            <a:endParaRPr lang="en-US" altLang="ko-KR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76456" y="6525344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12</a:t>
            </a:fld>
            <a:endParaRPr lang="ko-KR" altLang="en-US" sz="3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798" y="1040660"/>
            <a:ext cx="6224404" cy="562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9198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39902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2.3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구현 내용 </a:t>
            </a: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-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각도</a:t>
            </a:r>
            <a:endParaRPr lang="en-US" altLang="ko-KR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76456" y="6525344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13</a:t>
            </a:fld>
            <a:endParaRPr lang="ko-KR" altLang="en-US" sz="3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015803"/>
            <a:ext cx="7079938" cy="556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2147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39902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2.3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구현 내용 </a:t>
            </a: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-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각도</a:t>
            </a:r>
            <a:endParaRPr lang="en-US" altLang="ko-KR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76456" y="6525344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14</a:t>
            </a:fld>
            <a:endParaRPr lang="ko-KR" altLang="en-US" sz="3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686" y="2276872"/>
            <a:ext cx="6489396" cy="1440160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953102" y="4653136"/>
            <a:ext cx="7082624" cy="1596517"/>
            <a:chOff x="4644008" y="764704"/>
            <a:chExt cx="3744416" cy="1584176"/>
          </a:xfrm>
        </p:grpSpPr>
        <p:sp>
          <p:nvSpPr>
            <p:cNvPr id="7" name="직사각형 6"/>
            <p:cNvSpPr/>
            <p:nvPr/>
          </p:nvSpPr>
          <p:spPr>
            <a:xfrm>
              <a:off x="4716016" y="980728"/>
              <a:ext cx="3672408" cy="1368152"/>
            </a:xfrm>
            <a:prstGeom prst="rect">
              <a:avLst/>
            </a:prstGeom>
            <a:noFill/>
            <a:ln>
              <a:solidFill>
                <a:srgbClr val="C34E29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4644008" y="764704"/>
              <a:ext cx="1512168" cy="432048"/>
            </a:xfrm>
            <a:prstGeom prst="roundRect">
              <a:avLst/>
            </a:prstGeom>
            <a:solidFill>
              <a:srgbClr val="EA6868"/>
            </a:solidFill>
            <a:ln>
              <a:solidFill>
                <a:srgbClr val="C34E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>
                  <a:latin typeface="맑은 고딕" pitchFamily="50" charset="-127"/>
                  <a:ea typeface="맑은 고딕" pitchFamily="50" charset="-127"/>
                </a:rPr>
                <a:t>각도</a:t>
              </a:r>
              <a:endParaRPr lang="ko-KR" altLang="en-US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182046" y="5049325"/>
            <a:ext cx="6552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마우스 포인터와 객체 간의  거리를 양수로 계산</a:t>
            </a:r>
            <a:endParaRPr lang="en-US" altLang="ko-KR" sz="1600" dirty="0" smtClean="0"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라디안</a:t>
            </a:r>
            <a:r>
              <a:rPr lang="ko-KR" altLang="en-US" sz="1600" dirty="0">
                <a:latin typeface="맑은 고딕" pitchFamily="50" charset="-127"/>
                <a:ea typeface="맑은 고딕" pitchFamily="50" charset="-127"/>
              </a:rPr>
              <a:t>을 </a:t>
            </a: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각도로 변환</a:t>
            </a:r>
            <a:endParaRPr lang="en-US" altLang="ko-KR" sz="1600" dirty="0" smtClean="0"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각각의 </a:t>
            </a:r>
            <a:r>
              <a:rPr lang="ko-KR" altLang="en-US" sz="1600" dirty="0" err="1" smtClean="0">
                <a:latin typeface="맑은 고딕" pitchFamily="50" charset="-127"/>
                <a:ea typeface="맑은 고딕" pitchFamily="50" charset="-127"/>
              </a:rPr>
              <a:t>사분면에</a:t>
            </a: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 맞는 방향 설정을 위해 음수 또는 양수로 설정</a:t>
            </a:r>
            <a:endParaRPr lang="en-US" altLang="ko-KR" sz="160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92147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482453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2.3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구현 내용 </a:t>
            </a: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2000" spc="300" dirty="0" err="1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몬스터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이동 패턴</a:t>
            </a:r>
            <a:endParaRPr lang="en-US" altLang="ko-KR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76456" y="6525344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15</a:t>
            </a:fld>
            <a:endParaRPr lang="ko-KR" altLang="en-US" sz="36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7" y="1628800"/>
            <a:ext cx="2105025" cy="22479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716" y="2212690"/>
            <a:ext cx="2146568" cy="108012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1857400"/>
            <a:ext cx="1666875" cy="1790700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683567" y="4509120"/>
            <a:ext cx="7082624" cy="1596517"/>
            <a:chOff x="4644008" y="764704"/>
            <a:chExt cx="3744416" cy="1584176"/>
          </a:xfrm>
        </p:grpSpPr>
        <p:sp>
          <p:nvSpPr>
            <p:cNvPr id="14" name="직사각형 13"/>
            <p:cNvSpPr/>
            <p:nvPr/>
          </p:nvSpPr>
          <p:spPr>
            <a:xfrm>
              <a:off x="4716016" y="980728"/>
              <a:ext cx="3672408" cy="1368152"/>
            </a:xfrm>
            <a:prstGeom prst="rect">
              <a:avLst/>
            </a:prstGeom>
            <a:noFill/>
            <a:ln>
              <a:solidFill>
                <a:srgbClr val="C34E29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4644008" y="764704"/>
              <a:ext cx="1512168" cy="432048"/>
            </a:xfrm>
            <a:prstGeom prst="roundRect">
              <a:avLst/>
            </a:prstGeom>
            <a:solidFill>
              <a:srgbClr val="EA6868"/>
            </a:solidFill>
            <a:ln>
              <a:solidFill>
                <a:srgbClr val="C34E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err="1" smtClean="0">
                  <a:latin typeface="맑은 고딕" pitchFamily="50" charset="-127"/>
                  <a:ea typeface="맑은 고딕" pitchFamily="50" charset="-127"/>
                </a:rPr>
                <a:t>몬스</a:t>
              </a:r>
              <a:r>
                <a:rPr lang="ko-KR" altLang="en-US" b="1" dirty="0" err="1">
                  <a:latin typeface="맑은 고딕" pitchFamily="50" charset="-127"/>
                  <a:ea typeface="맑은 고딕" pitchFamily="50" charset="-127"/>
                </a:rPr>
                <a:t>터</a:t>
              </a:r>
              <a:r>
                <a:rPr lang="ko-KR" altLang="en-US" b="1" dirty="0">
                  <a:latin typeface="맑은 고딕" pitchFamily="50" charset="-127"/>
                  <a:ea typeface="맑은 고딕" pitchFamily="50" charset="-127"/>
                </a:rPr>
                <a:t> </a:t>
              </a:r>
              <a:r>
                <a:rPr lang="ko-KR" altLang="en-US" b="1" dirty="0" smtClean="0">
                  <a:latin typeface="맑은 고딕" pitchFamily="50" charset="-127"/>
                  <a:ea typeface="맑은 고딕" pitchFamily="50" charset="-127"/>
                </a:rPr>
                <a:t>이동 패턴</a:t>
              </a:r>
              <a:endParaRPr lang="ko-KR" altLang="en-US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912511" y="4905309"/>
            <a:ext cx="6552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하나의 변수에 속도와 방향 두 가지의 정보를 저장</a:t>
            </a:r>
            <a:endParaRPr lang="en-US" altLang="ko-KR" sz="1600" dirty="0" smtClean="0"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비트 연산을 통한 빠른 계산 처리</a:t>
            </a:r>
            <a:endParaRPr lang="en-US" altLang="ko-KR" sz="1600" dirty="0" smtClean="0"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자바스크립트 보다 </a:t>
            </a:r>
            <a:r>
              <a:rPr lang="ko-KR" altLang="en-US" sz="1600" dirty="0" err="1" smtClean="0">
                <a:latin typeface="맑은 고딕" pitchFamily="50" charset="-127"/>
                <a:ea typeface="맑은 고딕" pitchFamily="50" charset="-127"/>
              </a:rPr>
              <a:t>자료형</a:t>
            </a:r>
            <a:r>
              <a:rPr lang="ko-KR" altLang="en-US" sz="1600" dirty="0" err="1">
                <a:latin typeface="맑은 고딕" pitchFamily="50" charset="-127"/>
                <a:ea typeface="맑은 고딕" pitchFamily="50" charset="-127"/>
              </a:rPr>
              <a:t>이</a:t>
            </a:r>
            <a:r>
              <a:rPr lang="ko-KR" altLang="en-US" sz="16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다양한 </a:t>
            </a:r>
            <a:r>
              <a:rPr lang="en-US" altLang="ko-KR" sz="1600" dirty="0" smtClean="0">
                <a:latin typeface="맑은 고딕" pitchFamily="50" charset="-127"/>
                <a:ea typeface="맑은 고딕" pitchFamily="50" charset="-127"/>
              </a:rPr>
              <a:t>JAVA</a:t>
            </a: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에 적합</a:t>
            </a:r>
            <a:endParaRPr lang="en-US" altLang="ko-KR" sz="160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42078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482453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2.3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구현 내용 </a:t>
            </a: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2000" spc="300" dirty="0" err="1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몬스터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이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동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패턴</a:t>
            </a:r>
            <a:endParaRPr lang="en-US" altLang="ko-KR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76456" y="6525344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16</a:t>
            </a:fld>
            <a:endParaRPr lang="ko-KR" altLang="en-US" sz="36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1484784"/>
            <a:ext cx="4800600" cy="161925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025" y="3501008"/>
            <a:ext cx="5695950" cy="249555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724024" y="3501008"/>
            <a:ext cx="4360143" cy="432048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427984" y="1484784"/>
            <a:ext cx="2448272" cy="216024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2078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/>
          <p:cNvCxnSpPr/>
          <p:nvPr/>
        </p:nvCxnSpPr>
        <p:spPr>
          <a:xfrm>
            <a:off x="251520" y="285293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67544" y="3140968"/>
            <a:ext cx="2304256" cy="15573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85000"/>
              </a:lnSpc>
              <a:buFont typeface="+mj-lt"/>
              <a:buAutoNum type="arabicPeriod"/>
            </a:pP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서론</a:t>
            </a:r>
            <a:endParaRPr lang="en-US" altLang="ko-KR" sz="1400" b="1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lnSpc>
                <a:spcPct val="85000"/>
              </a:lnSpc>
              <a:buFont typeface="+mj-lt"/>
              <a:buAutoNum type="arabicPeriod"/>
            </a:pP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1.1 </a:t>
            </a: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프로젝트 개요</a:t>
            </a: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</a:t>
            </a: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1.2 </a:t>
            </a: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프로젝트 목표</a:t>
            </a: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</a:t>
            </a:r>
          </a:p>
          <a:p>
            <a:pPr>
              <a:lnSpc>
                <a:spcPct val="85000"/>
              </a:lnSpc>
            </a:pP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</a:t>
            </a:r>
            <a:endParaRPr lang="en-US" altLang="ko-KR" sz="1400" b="1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742384" y="404664"/>
            <a:ext cx="3150096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UPGRADE GALLAGA</a:t>
            </a:r>
            <a:endParaRPr lang="en-US" altLang="ko-KR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539552" y="5733256"/>
            <a:ext cx="2232248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419872" y="3140968"/>
            <a:ext cx="2952328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85000"/>
              </a:lnSpc>
              <a:buFont typeface="+mj-lt"/>
              <a:buAutoNum type="arabicPeriod" startAt="2"/>
            </a:pPr>
            <a:r>
              <a:rPr lang="ko-KR" altLang="en-US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본</a:t>
            </a:r>
            <a:r>
              <a:rPr lang="ko-KR" altLang="en-US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론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   </a:t>
            </a:r>
          </a:p>
          <a:p>
            <a:pPr>
              <a:lnSpc>
                <a:spcPct val="85000"/>
              </a:lnSpc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2.1 </a:t>
            </a:r>
            <a:r>
              <a:rPr lang="ko-KR" altLang="en-US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기능</a:t>
            </a:r>
            <a:endParaRPr lang="en-US" altLang="ko-KR" sz="15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endParaRPr lang="en-US" altLang="ko-KR" sz="15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2.2 </a:t>
            </a:r>
            <a:r>
              <a:rPr lang="ko-KR" altLang="en-US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설계 개념</a:t>
            </a:r>
            <a:endParaRPr lang="en-US" altLang="ko-KR" sz="15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endParaRPr lang="en-US" altLang="ko-KR" sz="15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    2.2.1 Game State</a:t>
            </a:r>
          </a:p>
          <a:p>
            <a:pPr>
              <a:lnSpc>
                <a:spcPct val="85000"/>
              </a:lnSpc>
            </a:pPr>
            <a:endParaRPr lang="en-US" altLang="ko-KR" sz="15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     2.2.2 </a:t>
            </a:r>
            <a:r>
              <a:rPr lang="ko-KR" altLang="en-US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동작 원리</a:t>
            </a:r>
            <a:endParaRPr lang="en-US" altLang="ko-KR" sz="15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 2.3 </a:t>
            </a:r>
            <a:r>
              <a:rPr lang="ko-KR" altLang="en-US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구현 내용</a:t>
            </a:r>
            <a:endParaRPr lang="en-US" altLang="ko-KR" sz="15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           </a:t>
            </a:r>
            <a:endParaRPr lang="en-US" altLang="ko-KR" sz="15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3131840" y="5733256"/>
            <a:ext cx="2952328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372200" y="3140968"/>
            <a:ext cx="230425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85000"/>
              </a:lnSpc>
              <a:buFont typeface="+mj-lt"/>
              <a:buAutoNum type="arabicPeriod" startAt="3"/>
            </a:pPr>
            <a:r>
              <a:rPr lang="ko-KR" altLang="en-US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결론</a:t>
            </a:r>
            <a:endParaRPr lang="en-US" altLang="ko-KR" sz="1500" b="1" dirty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lnSpc>
                <a:spcPct val="85000"/>
              </a:lnSpc>
              <a:buFont typeface="+mj-lt"/>
              <a:buAutoNum type="arabicPeriod" startAt="3"/>
            </a:pP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   3.1 </a:t>
            </a:r>
            <a:r>
              <a:rPr lang="ko-KR" altLang="en-US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시연</a:t>
            </a: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   </a:t>
            </a:r>
            <a:endParaRPr lang="en-US" altLang="ko-KR" sz="1500" b="1" dirty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6372200" y="5733256"/>
            <a:ext cx="2371068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8676456" y="6381328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17</a:t>
            </a:fld>
            <a:endParaRPr lang="ko-KR" altLang="en-US"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6372200" y="4089644"/>
            <a:ext cx="2304256" cy="288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ko-KR" altLang="en-US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참고</a:t>
            </a:r>
            <a:endParaRPr lang="en-US" altLang="ko-KR" sz="1500" b="1" dirty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49888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484784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4896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3.1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시연</a:t>
            </a:r>
            <a:endParaRPr lang="ko-KR" altLang="en-US" sz="96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76456" y="6381328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18</a:t>
            </a:fld>
            <a:endParaRPr lang="ko-KR" altLang="en-US" sz="3600" dirty="0"/>
          </a:p>
        </p:txBody>
      </p:sp>
      <p:sp>
        <p:nvSpPr>
          <p:cNvPr id="3" name="타원 2">
            <a:hlinkClick r:id="rId3" action="ppaction://hlinkfile"/>
          </p:cNvPr>
          <p:cNvSpPr/>
          <p:nvPr/>
        </p:nvSpPr>
        <p:spPr>
          <a:xfrm>
            <a:off x="2483768" y="1844827"/>
            <a:ext cx="3960440" cy="3960440"/>
          </a:xfrm>
          <a:custGeom>
            <a:avLst/>
            <a:gdLst/>
            <a:ahLst/>
            <a:cxnLst/>
            <a:rect l="l" t="t" r="r" b="b"/>
            <a:pathLst>
              <a:path w="3960440" h="3960440">
                <a:moveTo>
                  <a:pt x="1980220" y="414046"/>
                </a:moveTo>
                <a:cubicBezTo>
                  <a:pt x="1115246" y="414046"/>
                  <a:pt x="414046" y="1115246"/>
                  <a:pt x="414046" y="1980220"/>
                </a:cubicBezTo>
                <a:cubicBezTo>
                  <a:pt x="414046" y="2845194"/>
                  <a:pt x="1115246" y="3546394"/>
                  <a:pt x="1980220" y="3546394"/>
                </a:cubicBezTo>
                <a:cubicBezTo>
                  <a:pt x="2845194" y="3546394"/>
                  <a:pt x="3546394" y="2845194"/>
                  <a:pt x="3546394" y="1980220"/>
                </a:cubicBezTo>
                <a:cubicBezTo>
                  <a:pt x="3546394" y="1115246"/>
                  <a:pt x="2845194" y="414046"/>
                  <a:pt x="1980220" y="414046"/>
                </a:cubicBezTo>
                <a:close/>
                <a:moveTo>
                  <a:pt x="1980220" y="0"/>
                </a:moveTo>
                <a:cubicBezTo>
                  <a:pt x="3073865" y="0"/>
                  <a:pt x="3960440" y="886575"/>
                  <a:pt x="3960440" y="1980220"/>
                </a:cubicBezTo>
                <a:cubicBezTo>
                  <a:pt x="3960440" y="3073865"/>
                  <a:pt x="3073865" y="3960440"/>
                  <a:pt x="1980220" y="3960440"/>
                </a:cubicBezTo>
                <a:cubicBezTo>
                  <a:pt x="886575" y="3960440"/>
                  <a:pt x="0" y="3073865"/>
                  <a:pt x="0" y="1980220"/>
                </a:cubicBezTo>
                <a:cubicBezTo>
                  <a:pt x="0" y="886575"/>
                  <a:pt x="886575" y="0"/>
                  <a:pt x="1980220" y="0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이등변 삼각형 3">
            <a:hlinkClick r:id="rId4" action="ppaction://hlinkfile"/>
          </p:cNvPr>
          <p:cNvSpPr/>
          <p:nvPr/>
        </p:nvSpPr>
        <p:spPr>
          <a:xfrm rot="5400000">
            <a:off x="3402069" y="2912785"/>
            <a:ext cx="2664297" cy="1824530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5946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484784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2951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참고</a:t>
            </a:r>
            <a:endParaRPr lang="ko-KR" altLang="en-US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467544" y="2545959"/>
            <a:ext cx="8208912" cy="2736304"/>
            <a:chOff x="258690" y="2118019"/>
            <a:chExt cx="8208912" cy="2736304"/>
          </a:xfrm>
        </p:grpSpPr>
        <p:grpSp>
          <p:nvGrpSpPr>
            <p:cNvPr id="8" name="그룹 7"/>
            <p:cNvGrpSpPr/>
            <p:nvPr/>
          </p:nvGrpSpPr>
          <p:grpSpPr>
            <a:xfrm>
              <a:off x="2994994" y="2118019"/>
              <a:ext cx="2736304" cy="2736304"/>
              <a:chOff x="2987824" y="1644030"/>
              <a:chExt cx="2736304" cy="2736304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2987824" y="1644030"/>
                <a:ext cx="2736304" cy="2736304"/>
              </a:xfrm>
              <a:prstGeom prst="ellipse">
                <a:avLst/>
              </a:prstGeom>
              <a:solidFill>
                <a:srgbClr val="C00000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spc="80" dirty="0">
                    <a:latin typeface="나눔고딕" pitchFamily="50" charset="-127"/>
                    <a:ea typeface="나눔고딕" pitchFamily="50" charset="-127"/>
                  </a:rPr>
                  <a:t>http://</a:t>
                </a:r>
                <a:r>
                  <a:rPr lang="en-US" altLang="ko-KR" b="1" spc="80" dirty="0" smtClean="0">
                    <a:latin typeface="나눔고딕" pitchFamily="50" charset="-127"/>
                    <a:ea typeface="나눔고딕" pitchFamily="50" charset="-127"/>
                  </a:rPr>
                  <a:t>m.mkexdev.net</a:t>
                </a:r>
                <a:endParaRPr lang="ko-KR" altLang="en-US" b="1" spc="80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4" name="직사각형 3"/>
              <p:cNvSpPr/>
              <p:nvPr/>
            </p:nvSpPr>
            <p:spPr>
              <a:xfrm>
                <a:off x="4039254" y="1841798"/>
                <a:ext cx="633443" cy="4542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b="1" spc="80" dirty="0" smtClean="0">
                    <a:solidFill>
                      <a:schemeClr val="accent2">
                        <a:lumMod val="40000"/>
                        <a:lumOff val="60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Site</a:t>
                </a:r>
                <a:endParaRPr lang="en-US" altLang="ko-KR" b="1" spc="80" dirty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grpSp>
          <p:nvGrpSpPr>
            <p:cNvPr id="6" name="그룹 5"/>
            <p:cNvGrpSpPr/>
            <p:nvPr/>
          </p:nvGrpSpPr>
          <p:grpSpPr>
            <a:xfrm>
              <a:off x="258690" y="2118019"/>
              <a:ext cx="2736304" cy="2736304"/>
              <a:chOff x="287004" y="2439144"/>
              <a:chExt cx="2736304" cy="2736304"/>
            </a:xfrm>
          </p:grpSpPr>
          <p:sp>
            <p:nvSpPr>
              <p:cNvPr id="30" name="타원 29"/>
              <p:cNvSpPr/>
              <p:nvPr/>
            </p:nvSpPr>
            <p:spPr>
              <a:xfrm>
                <a:off x="287004" y="2439144"/>
                <a:ext cx="2736304" cy="2736304"/>
              </a:xfrm>
              <a:prstGeom prst="ellipse">
                <a:avLst/>
              </a:prstGeom>
              <a:solidFill>
                <a:srgbClr val="C00000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spc="80" dirty="0">
                    <a:latin typeface="나눔고딕" pitchFamily="50" charset="-127"/>
                    <a:ea typeface="나눔고딕" pitchFamily="50" charset="-127"/>
                  </a:rPr>
                  <a:t>http://</a:t>
                </a:r>
                <a:r>
                  <a:rPr lang="en-US" altLang="ko-KR" b="1" spc="80" dirty="0" smtClean="0">
                    <a:latin typeface="나눔고딕" pitchFamily="50" charset="-127"/>
                    <a:ea typeface="나눔고딕" pitchFamily="50" charset="-127"/>
                  </a:rPr>
                  <a:t>foxmann.blog.me</a:t>
                </a:r>
                <a:endParaRPr lang="ko-KR" altLang="en-US" b="1" spc="80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6" name="직사각형 15"/>
              <p:cNvSpPr/>
              <p:nvPr/>
            </p:nvSpPr>
            <p:spPr>
              <a:xfrm>
                <a:off x="1338434" y="2636912"/>
                <a:ext cx="633443" cy="4542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b="1" spc="80" dirty="0" smtClean="0">
                    <a:solidFill>
                      <a:schemeClr val="accent2">
                        <a:lumMod val="40000"/>
                        <a:lumOff val="60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Site</a:t>
                </a:r>
                <a:endParaRPr lang="en-US" altLang="ko-KR" b="1" spc="80" dirty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grpSp>
          <p:nvGrpSpPr>
            <p:cNvPr id="9" name="그룹 8"/>
            <p:cNvGrpSpPr/>
            <p:nvPr/>
          </p:nvGrpSpPr>
          <p:grpSpPr>
            <a:xfrm>
              <a:off x="5731298" y="2118019"/>
              <a:ext cx="2736304" cy="2736304"/>
              <a:chOff x="5076056" y="1644030"/>
              <a:chExt cx="2736304" cy="2736304"/>
            </a:xfrm>
          </p:grpSpPr>
          <p:sp>
            <p:nvSpPr>
              <p:cNvPr id="29" name="타원 28"/>
              <p:cNvSpPr/>
              <p:nvPr/>
            </p:nvSpPr>
            <p:spPr>
              <a:xfrm>
                <a:off x="5076056" y="1644030"/>
                <a:ext cx="2736304" cy="2736304"/>
              </a:xfrm>
              <a:prstGeom prst="ellipse">
                <a:avLst/>
              </a:prstGeom>
              <a:solidFill>
                <a:srgbClr val="C00000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 smtClean="0">
                    <a:latin typeface="나눔고딕" pitchFamily="50" charset="-127"/>
                    <a:ea typeface="나눔고딕" pitchFamily="50" charset="-127"/>
                  </a:rPr>
                  <a:t>Google.com</a:t>
                </a:r>
                <a:endParaRPr lang="en-US" altLang="ko-KR" b="1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6142230" y="1844824"/>
                <a:ext cx="633443" cy="4542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b="1" spc="80" dirty="0" smtClean="0">
                    <a:solidFill>
                      <a:schemeClr val="accent2">
                        <a:lumMod val="40000"/>
                        <a:lumOff val="60000"/>
                      </a:schemeClr>
                    </a:solidFill>
                    <a:latin typeface="맑은 고딕" pitchFamily="50" charset="-127"/>
                    <a:ea typeface="맑은 고딕" pitchFamily="50" charset="-127"/>
                  </a:rPr>
                  <a:t>Site</a:t>
                </a:r>
                <a:endParaRPr lang="en-US" altLang="ko-KR" b="1" spc="80" dirty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36978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/>
          <p:cNvCxnSpPr/>
          <p:nvPr/>
        </p:nvCxnSpPr>
        <p:spPr>
          <a:xfrm>
            <a:off x="251520" y="285293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67544" y="3140968"/>
            <a:ext cx="2304256" cy="1465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85000"/>
              </a:lnSpc>
              <a:buFont typeface="+mj-lt"/>
              <a:buAutoNum type="arabicPeriod"/>
            </a:pPr>
            <a:r>
              <a:rPr lang="ko-KR" altLang="en-US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서론</a:t>
            </a:r>
            <a:endParaRPr lang="en-US" altLang="ko-KR" sz="1500" b="1" dirty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lnSpc>
                <a:spcPct val="85000"/>
              </a:lnSpc>
              <a:buFont typeface="+mj-lt"/>
              <a:buAutoNum type="arabicPeriod"/>
            </a:pP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   1.1 </a:t>
            </a:r>
            <a:r>
              <a:rPr lang="ko-KR" altLang="en-US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프로젝트 개요</a:t>
            </a: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   </a:t>
            </a:r>
          </a:p>
          <a:p>
            <a:pPr>
              <a:lnSpc>
                <a:spcPct val="85000"/>
              </a:lnSpc>
            </a:pP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   </a:t>
            </a:r>
          </a:p>
          <a:p>
            <a:pPr>
              <a:lnSpc>
                <a:spcPct val="85000"/>
              </a:lnSpc>
            </a:pP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   </a:t>
            </a:r>
            <a:endParaRPr lang="en-US" altLang="ko-KR" sz="1500" b="1" dirty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742384" y="404664"/>
            <a:ext cx="3150096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UPGRADE GALLAGA</a:t>
            </a:r>
            <a:endParaRPr lang="en-US" altLang="ko-KR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539552" y="5733256"/>
            <a:ext cx="2232248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419872" y="3140968"/>
            <a:ext cx="2952328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85000"/>
              </a:lnSpc>
              <a:buFont typeface="+mj-lt"/>
              <a:buAutoNum type="arabicPeriod" startAt="2"/>
            </a:pPr>
            <a:r>
              <a:rPr lang="ko-KR" altLang="en-US" sz="1400" b="1" dirty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본</a:t>
            </a:r>
            <a:r>
              <a:rPr lang="ko-KR" altLang="en-US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론</a:t>
            </a:r>
            <a:endParaRPr lang="en-US" altLang="ko-KR" sz="1400" b="1" dirty="0">
              <a:solidFill>
                <a:schemeClr val="tx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   </a:t>
            </a: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2.1 </a:t>
            </a:r>
            <a:r>
              <a:rPr lang="ko-KR" altLang="en-US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기능</a:t>
            </a:r>
            <a:endParaRPr lang="en-US" altLang="ko-KR" sz="1400" b="1" dirty="0" smtClean="0">
              <a:solidFill>
                <a:schemeClr val="tx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endParaRPr lang="en-US" altLang="ko-KR" sz="1400" b="1" dirty="0" smtClean="0">
              <a:solidFill>
                <a:schemeClr val="tx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2.2 </a:t>
            </a:r>
            <a:r>
              <a:rPr lang="ko-KR" altLang="en-US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설계 개념</a:t>
            </a:r>
            <a:endParaRPr lang="en-US" altLang="ko-KR" sz="1400" b="1" dirty="0" smtClean="0">
              <a:solidFill>
                <a:schemeClr val="tx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endParaRPr lang="en-US" altLang="ko-KR" sz="1400" b="1" dirty="0" smtClean="0">
              <a:solidFill>
                <a:schemeClr val="tx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    2.2.1 Game State</a:t>
            </a:r>
          </a:p>
          <a:p>
            <a:pPr>
              <a:lnSpc>
                <a:spcPct val="85000"/>
              </a:lnSpc>
            </a:pPr>
            <a:endParaRPr lang="en-US" altLang="ko-KR" sz="1400" b="1" dirty="0" smtClean="0">
              <a:solidFill>
                <a:schemeClr val="tx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     2.2.2 </a:t>
            </a:r>
            <a:r>
              <a:rPr lang="ko-KR" altLang="en-US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동작 원리</a:t>
            </a:r>
            <a:endParaRPr lang="en-US" altLang="ko-KR" sz="1400" b="1" dirty="0" smtClean="0">
              <a:solidFill>
                <a:schemeClr val="tx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endParaRPr lang="en-US" altLang="ko-KR" sz="1400" b="1" dirty="0">
              <a:solidFill>
                <a:schemeClr val="tx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 2.3 </a:t>
            </a:r>
            <a:r>
              <a:rPr lang="ko-KR" altLang="en-US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구현 내용</a:t>
            </a:r>
            <a:endParaRPr lang="en-US" altLang="ko-KR" sz="1400" b="1" dirty="0" smtClean="0">
              <a:solidFill>
                <a:schemeClr val="tx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solidFill>
                  <a:schemeClr val="tx2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           </a:t>
            </a:r>
            <a:endParaRPr lang="en-US" altLang="ko-KR" sz="1400" b="1" dirty="0">
              <a:solidFill>
                <a:schemeClr val="tx2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3131840" y="5733256"/>
            <a:ext cx="2952328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372200" y="3140968"/>
            <a:ext cx="2304256" cy="824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85000"/>
              </a:lnSpc>
              <a:buFont typeface="+mj-lt"/>
              <a:buAutoNum type="arabicPeriod" startAt="3"/>
            </a:pP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결론</a:t>
            </a:r>
            <a:endParaRPr lang="en-US" altLang="ko-KR" sz="1400" b="1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lnSpc>
                <a:spcPct val="85000"/>
              </a:lnSpc>
              <a:buFont typeface="+mj-lt"/>
              <a:buAutoNum type="arabicPeriod" startAt="3"/>
            </a:pP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3.1 </a:t>
            </a: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시연</a:t>
            </a: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</a:t>
            </a:r>
            <a:endParaRPr lang="en-US" altLang="ko-KR" sz="1400" b="1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6372200" y="5733256"/>
            <a:ext cx="2371068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8676456" y="6381328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2</a:t>
            </a:fld>
            <a:endParaRPr lang="ko-KR" altLang="en-US"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6372200" y="4089644"/>
            <a:ext cx="2304256" cy="275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참고</a:t>
            </a: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</a:t>
            </a:r>
            <a:endParaRPr lang="en-US" altLang="ko-KR" sz="1400" b="1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38662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79512" y="3173487"/>
            <a:ext cx="6552728" cy="510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altLang="ko-KR" sz="3200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Q </a:t>
            </a:r>
            <a:r>
              <a:rPr lang="en-US" altLang="ko-KR" sz="2800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&amp;</a:t>
            </a:r>
            <a:r>
              <a:rPr lang="en-US" altLang="ko-KR" sz="3200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A</a:t>
            </a:r>
            <a:endParaRPr lang="ko-KR" altLang="en-US" sz="320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79512" y="3173487"/>
            <a:ext cx="6552728" cy="510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ko-KR" altLang="en-US" sz="3200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감사합니다</a:t>
            </a:r>
            <a:endParaRPr lang="ko-KR" altLang="en-US" sz="320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01999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484784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2951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1.1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프로젝트 개요</a:t>
            </a:r>
            <a:endParaRPr lang="ko-KR" altLang="en-US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899592" y="2822848"/>
            <a:ext cx="7344816" cy="2736304"/>
            <a:chOff x="2051720" y="2780928"/>
            <a:chExt cx="7344816" cy="2736304"/>
          </a:xfrm>
        </p:grpSpPr>
        <p:sp>
          <p:nvSpPr>
            <p:cNvPr id="17" name="타원 16"/>
            <p:cNvSpPr/>
            <p:nvPr/>
          </p:nvSpPr>
          <p:spPr>
            <a:xfrm>
              <a:off x="2051720" y="2780928"/>
              <a:ext cx="2736304" cy="2736304"/>
            </a:xfrm>
            <a:prstGeom prst="ellipse">
              <a:avLst/>
            </a:prstGeom>
            <a:solidFill>
              <a:srgbClr val="C000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80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1" name="타원 20"/>
            <p:cNvSpPr/>
            <p:nvPr/>
          </p:nvSpPr>
          <p:spPr>
            <a:xfrm>
              <a:off x="4355976" y="2780928"/>
              <a:ext cx="2736304" cy="2736304"/>
            </a:xfrm>
            <a:prstGeom prst="ellipse">
              <a:avLst/>
            </a:prstGeom>
            <a:solidFill>
              <a:srgbClr val="C000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80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2" name="타원 21"/>
            <p:cNvSpPr/>
            <p:nvPr/>
          </p:nvSpPr>
          <p:spPr>
            <a:xfrm>
              <a:off x="6660232" y="2780928"/>
              <a:ext cx="2736304" cy="2736304"/>
            </a:xfrm>
            <a:prstGeom prst="ellipse">
              <a:avLst/>
            </a:prstGeom>
            <a:solidFill>
              <a:srgbClr val="C000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spc="80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273551" y="3503181"/>
              <a:ext cx="22860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좌우로만 움직이는</a:t>
              </a:r>
              <a:endParaRPr lang="en-US" altLang="ko-KR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b="1" spc="80" dirty="0" err="1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갤러</a:t>
              </a:r>
              <a:r>
                <a:rPr lang="ko-KR" altLang="en-US" b="1" spc="80" dirty="0" err="1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그</a:t>
              </a:r>
              <a:r>
                <a:rPr lang="ko-KR" altLang="en-US" b="1" spc="80" dirty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 </a:t>
              </a: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게임을</a:t>
              </a:r>
              <a:endParaRPr lang="en-US" altLang="ko-KR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8</a:t>
              </a: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방향으로 기능</a:t>
              </a:r>
              <a:endParaRPr lang="en-US" altLang="ko-KR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향상</a:t>
              </a:r>
              <a:endParaRPr lang="ko-KR" altLang="en-US" b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662264" y="3531096"/>
              <a:ext cx="2123728" cy="128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움직이</a:t>
              </a:r>
              <a:r>
                <a:rPr lang="ko-KR" altLang="en-US" b="1" spc="80" dirty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지 </a:t>
              </a: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않는</a:t>
              </a:r>
              <a:endParaRPr lang="en-US" altLang="ko-KR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b="1" spc="80" dirty="0" err="1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몬스터에게</a:t>
              </a:r>
              <a:endParaRPr lang="en-US" altLang="ko-KR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이동</a:t>
              </a:r>
              <a:r>
                <a:rPr lang="ko-KR" altLang="en-US" b="1" spc="80" dirty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성 </a:t>
              </a: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부여</a:t>
              </a:r>
              <a:endParaRPr lang="en-US" altLang="ko-KR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966520" y="3531096"/>
              <a:ext cx="212372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마우스 포인터의 위치를 </a:t>
              </a:r>
              <a:r>
                <a:rPr lang="ko-KR" altLang="en-US" b="1" spc="80" dirty="0" err="1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활용하여게임</a:t>
              </a: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 객체들의</a:t>
              </a:r>
              <a:endParaRPr lang="en-US" altLang="ko-KR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각</a:t>
              </a:r>
              <a:r>
                <a:rPr lang="ko-KR" altLang="en-US" b="1" spc="80" dirty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도 </a:t>
              </a:r>
              <a:r>
                <a:rPr lang="ko-KR" altLang="en-US" b="1" spc="80" dirty="0" smtClean="0"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</a:rPr>
                <a:t>제어</a:t>
              </a:r>
              <a:endParaRPr lang="ko-KR" altLang="en-US" b="1" dirty="0"/>
            </a:p>
          </p:txBody>
        </p:sp>
      </p:grpSp>
      <p:sp>
        <p:nvSpPr>
          <p:cNvPr id="27" name="직사각형 26"/>
          <p:cNvSpPr/>
          <p:nvPr/>
        </p:nvSpPr>
        <p:spPr>
          <a:xfrm>
            <a:off x="8676456" y="6381328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3</a:t>
            </a:fld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6579958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484784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2951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1.2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프로젝트 목표</a:t>
            </a:r>
            <a:endParaRPr lang="ko-KR" altLang="en-US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899592" y="2780928"/>
            <a:ext cx="2736304" cy="2736304"/>
          </a:xfrm>
          <a:prstGeom prst="ellipse">
            <a:avLst/>
          </a:prstGeom>
          <a:solidFill>
            <a:srgbClr val="C0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8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3203848" y="2780928"/>
            <a:ext cx="2736304" cy="2736304"/>
          </a:xfrm>
          <a:prstGeom prst="ellipse">
            <a:avLst/>
          </a:prstGeom>
          <a:solidFill>
            <a:srgbClr val="C0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8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508104" y="2780928"/>
            <a:ext cx="2736304" cy="2736304"/>
          </a:xfrm>
          <a:prstGeom prst="ellipse">
            <a:avLst/>
          </a:prstGeom>
          <a:solidFill>
            <a:srgbClr val="C0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spc="8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05880" y="3729806"/>
            <a:ext cx="2123728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객체</a:t>
            </a:r>
            <a:r>
              <a:rPr lang="ko-KR" altLang="en-US" b="1" spc="8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에 </a:t>
            </a: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대한 </a:t>
            </a:r>
            <a:endParaRPr lang="en-US" altLang="ko-KR" b="1" spc="80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이해도 향상</a:t>
            </a:r>
            <a:endParaRPr lang="en-US" altLang="ko-KR" b="1" spc="8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91880" y="3756984"/>
            <a:ext cx="2123728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게임 진행에 대한</a:t>
            </a:r>
            <a:endParaRPr lang="en-US" altLang="ko-KR" b="1" spc="80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상태 이해</a:t>
            </a:r>
            <a:endParaRPr lang="en-US" altLang="ko-KR" b="1" spc="80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814392" y="3756984"/>
            <a:ext cx="2123728" cy="1283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게임에 필요한</a:t>
            </a:r>
            <a:endParaRPr lang="en-US" altLang="ko-KR" b="1" spc="80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기초적</a:t>
            </a:r>
            <a:r>
              <a:rPr lang="ko-KR" altLang="en-US" b="1" spc="8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인 </a:t>
            </a: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수학적 </a:t>
            </a:r>
            <a:endParaRPr lang="en-US" altLang="ko-KR" b="1" spc="80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원리 이해</a:t>
            </a:r>
            <a:endParaRPr lang="ko-KR" altLang="en-US" b="1" dirty="0"/>
          </a:p>
        </p:txBody>
      </p:sp>
      <p:sp>
        <p:nvSpPr>
          <p:cNvPr id="13" name="직사각형 12"/>
          <p:cNvSpPr/>
          <p:nvPr/>
        </p:nvSpPr>
        <p:spPr>
          <a:xfrm>
            <a:off x="8676456" y="6381328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4</a:t>
            </a:fld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9100949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/>
          <p:cNvCxnSpPr/>
          <p:nvPr/>
        </p:nvCxnSpPr>
        <p:spPr>
          <a:xfrm>
            <a:off x="251520" y="285293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67544" y="3140968"/>
            <a:ext cx="2304256" cy="15573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85000"/>
              </a:lnSpc>
              <a:buFont typeface="+mj-lt"/>
              <a:buAutoNum type="arabicPeriod"/>
            </a:pP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서론</a:t>
            </a:r>
            <a:endParaRPr lang="en-US" altLang="ko-KR" sz="1400" b="1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lnSpc>
                <a:spcPct val="85000"/>
              </a:lnSpc>
              <a:buFont typeface="+mj-lt"/>
              <a:buAutoNum type="arabicPeriod"/>
            </a:pP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1.1 </a:t>
            </a: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프로젝트 개요</a:t>
            </a: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</a:t>
            </a: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1.2 </a:t>
            </a: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프로젝트 목표</a:t>
            </a: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</a:t>
            </a:r>
          </a:p>
          <a:p>
            <a:pPr>
              <a:lnSpc>
                <a:spcPct val="85000"/>
              </a:lnSpc>
            </a:pP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</a:t>
            </a:r>
            <a:endParaRPr lang="en-US" altLang="ko-KR" sz="1400" b="1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742384" y="404664"/>
            <a:ext cx="3150096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UPGRADE GALLAGA</a:t>
            </a:r>
            <a:endParaRPr lang="en-US" altLang="ko-KR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539552" y="5733256"/>
            <a:ext cx="2232248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419872" y="3140968"/>
            <a:ext cx="2952328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85000"/>
              </a:lnSpc>
              <a:buFont typeface="+mj-lt"/>
              <a:buAutoNum type="arabicPeriod" startAt="2"/>
            </a:pPr>
            <a:r>
              <a:rPr lang="ko-KR" altLang="en-US" sz="15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본</a:t>
            </a:r>
            <a:r>
              <a:rPr lang="ko-KR" altLang="en-US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론</a:t>
            </a:r>
            <a:endParaRPr lang="en-US" altLang="ko-KR" sz="1500" b="1" dirty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   </a:t>
            </a:r>
          </a:p>
          <a:p>
            <a:pPr>
              <a:lnSpc>
                <a:spcPct val="85000"/>
              </a:lnSpc>
            </a:pPr>
            <a:r>
              <a:rPr lang="en-US" altLang="ko-KR" sz="15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2.1 </a:t>
            </a:r>
            <a:r>
              <a:rPr lang="ko-KR" altLang="en-US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기능</a:t>
            </a: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2.2 </a:t>
            </a:r>
            <a:r>
              <a:rPr lang="ko-KR" altLang="en-US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설계 개념</a:t>
            </a: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    2.2.1 Game State</a:t>
            </a:r>
          </a:p>
          <a:p>
            <a:pPr>
              <a:lnSpc>
                <a:spcPct val="85000"/>
              </a:lnSpc>
            </a:pP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     2.2.2 </a:t>
            </a:r>
            <a:r>
              <a:rPr lang="ko-KR" altLang="en-US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동작 원리</a:t>
            </a: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endParaRPr lang="en-US" altLang="ko-KR" sz="1500" b="1" dirty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 2.3 </a:t>
            </a:r>
            <a:r>
              <a:rPr lang="ko-KR" altLang="en-US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구현 내용</a:t>
            </a:r>
            <a:endParaRPr lang="en-US" altLang="ko-KR" sz="15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5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           </a:t>
            </a:r>
            <a:endParaRPr lang="en-US" altLang="ko-KR" sz="1500" b="1" dirty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3131840" y="5733256"/>
            <a:ext cx="2952328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372200" y="3140968"/>
            <a:ext cx="2304256" cy="824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85000"/>
              </a:lnSpc>
              <a:buFont typeface="+mj-lt"/>
              <a:buAutoNum type="arabicPeriod" startAt="3"/>
            </a:pP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결론</a:t>
            </a:r>
            <a:endParaRPr lang="en-US" altLang="ko-KR" sz="1400" b="1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lnSpc>
                <a:spcPct val="85000"/>
              </a:lnSpc>
              <a:buFont typeface="+mj-lt"/>
              <a:buAutoNum type="arabicPeriod" startAt="3"/>
            </a:pP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3.1 </a:t>
            </a: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시연</a:t>
            </a:r>
            <a:endParaRPr lang="en-US" altLang="ko-KR" sz="1400" b="1" dirty="0" smtClean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85000"/>
              </a:lnSpc>
            </a:pP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</a:t>
            </a:r>
            <a:endParaRPr lang="en-US" altLang="ko-KR" sz="1400" b="1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6372200" y="5733256"/>
            <a:ext cx="2371068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8676456" y="6381328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5</a:t>
            </a:fld>
            <a:endParaRPr lang="ko-KR" altLang="en-US"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6372200" y="4089644"/>
            <a:ext cx="2304256" cy="275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ko-KR" altLang="en-US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참고</a:t>
            </a:r>
            <a:r>
              <a:rPr lang="en-US" altLang="ko-KR" sz="1400" b="1" dirty="0" smtClean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     </a:t>
            </a:r>
            <a:endParaRPr lang="en-US" altLang="ko-KR" sz="1400" b="1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68202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484784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2951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2.1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기능</a:t>
            </a:r>
            <a:endParaRPr lang="ko-KR" altLang="en-US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899592" y="1978221"/>
            <a:ext cx="2736304" cy="2736304"/>
          </a:xfrm>
          <a:prstGeom prst="ellipse">
            <a:avLst/>
          </a:prstGeom>
          <a:solidFill>
            <a:srgbClr val="C0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8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3203848" y="1978221"/>
            <a:ext cx="2736304" cy="2736304"/>
          </a:xfrm>
          <a:prstGeom prst="ellipse">
            <a:avLst/>
          </a:prstGeom>
          <a:solidFill>
            <a:srgbClr val="C0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8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508104" y="1978221"/>
            <a:ext cx="2736304" cy="2736304"/>
          </a:xfrm>
          <a:prstGeom prst="ellipse">
            <a:avLst/>
          </a:prstGeom>
          <a:solidFill>
            <a:srgbClr val="C0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spc="8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05880" y="2927099"/>
            <a:ext cx="2123728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8</a:t>
            </a: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가지 방향의</a:t>
            </a:r>
            <a:endParaRPr lang="en-US" altLang="ko-KR" b="1" spc="80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움직임</a:t>
            </a:r>
            <a:endParaRPr lang="en-US" altLang="ko-KR" b="1" spc="8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91880" y="2954277"/>
            <a:ext cx="2123728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동시 키 입력</a:t>
            </a:r>
            <a:endParaRPr lang="en-US" altLang="ko-KR" b="1" spc="80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구현</a:t>
            </a:r>
            <a:endParaRPr lang="en-US" altLang="ko-KR" b="1" spc="80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814392" y="2954277"/>
            <a:ext cx="2123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각도에 따른</a:t>
            </a:r>
            <a:endParaRPr lang="en-US" altLang="ko-KR" b="1" spc="80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움직임</a:t>
            </a:r>
            <a:endParaRPr lang="ko-KR" altLang="en-US" b="1" dirty="0"/>
          </a:p>
        </p:txBody>
      </p:sp>
      <p:sp>
        <p:nvSpPr>
          <p:cNvPr id="13" name="직사각형 12"/>
          <p:cNvSpPr/>
          <p:nvPr/>
        </p:nvSpPr>
        <p:spPr>
          <a:xfrm>
            <a:off x="8676456" y="6381328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6</a:t>
            </a:fld>
            <a:endParaRPr lang="ko-KR" altLang="en-US" sz="3600" dirty="0"/>
          </a:p>
        </p:txBody>
      </p:sp>
      <p:sp>
        <p:nvSpPr>
          <p:cNvPr id="14" name="타원 13"/>
          <p:cNvSpPr/>
          <p:nvPr/>
        </p:nvSpPr>
        <p:spPr>
          <a:xfrm>
            <a:off x="1961456" y="3782101"/>
            <a:ext cx="2736304" cy="2736304"/>
          </a:xfrm>
          <a:prstGeom prst="ellipse">
            <a:avLst/>
          </a:prstGeom>
          <a:solidFill>
            <a:srgbClr val="C0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8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267744" y="4730979"/>
            <a:ext cx="2123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미사일의</a:t>
            </a:r>
            <a:endParaRPr lang="en-US" altLang="ko-KR" b="1" spc="80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등속 운동</a:t>
            </a:r>
            <a:endParaRPr lang="en-US" altLang="ko-KR" b="1" spc="8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4247456" y="3877607"/>
            <a:ext cx="2736304" cy="2736304"/>
          </a:xfrm>
          <a:prstGeom prst="ellipse">
            <a:avLst/>
          </a:prstGeom>
          <a:solidFill>
            <a:srgbClr val="C0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8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53744" y="4826485"/>
            <a:ext cx="2123728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80" dirty="0" err="1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몬스터의</a:t>
            </a:r>
            <a:endParaRPr lang="en-US" altLang="ko-KR" b="1" spc="80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spc="80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패턴 별 움직임</a:t>
            </a:r>
            <a:endParaRPr lang="en-US" altLang="ko-KR" b="1" spc="8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3076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2951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2.2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설계 개념</a:t>
            </a:r>
            <a:endParaRPr lang="ko-KR" altLang="en-US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76456" y="6525344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7</a:t>
            </a:fld>
            <a:endParaRPr lang="ko-KR" altLang="en-US" sz="3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79884"/>
            <a:ext cx="80772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5977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2951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2.2.1 Game State</a:t>
            </a:r>
            <a:endParaRPr lang="ko-KR" altLang="en-US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76456" y="6525344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8</a:t>
            </a:fld>
            <a:endParaRPr lang="ko-KR" altLang="en-US" sz="3600" dirty="0"/>
          </a:p>
        </p:txBody>
      </p:sp>
      <p:grpSp>
        <p:nvGrpSpPr>
          <p:cNvPr id="8" name="그룹 7"/>
          <p:cNvGrpSpPr/>
          <p:nvPr/>
        </p:nvGrpSpPr>
        <p:grpSpPr>
          <a:xfrm>
            <a:off x="4478791" y="1061574"/>
            <a:ext cx="3969965" cy="5153727"/>
            <a:chOff x="4577577" y="1083585"/>
            <a:chExt cx="3969965" cy="5153727"/>
          </a:xfrm>
        </p:grpSpPr>
        <p:grpSp>
          <p:nvGrpSpPr>
            <p:cNvPr id="6" name="그룹 5"/>
            <p:cNvGrpSpPr/>
            <p:nvPr/>
          </p:nvGrpSpPr>
          <p:grpSpPr>
            <a:xfrm>
              <a:off x="4587101" y="3044067"/>
              <a:ext cx="3744417" cy="1584176"/>
              <a:chOff x="4644007" y="764704"/>
              <a:chExt cx="3744417" cy="1584176"/>
            </a:xfrm>
          </p:grpSpPr>
          <p:sp>
            <p:nvSpPr>
              <p:cNvPr id="4" name="직사각형 3"/>
              <p:cNvSpPr/>
              <p:nvPr/>
            </p:nvSpPr>
            <p:spPr>
              <a:xfrm>
                <a:off x="4716016" y="980728"/>
                <a:ext cx="3672408" cy="1368152"/>
              </a:xfrm>
              <a:prstGeom prst="rect">
                <a:avLst/>
              </a:prstGeom>
              <a:noFill/>
              <a:ln>
                <a:solidFill>
                  <a:srgbClr val="C34E29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모서리가 둥근 직사각형 2"/>
              <p:cNvSpPr/>
              <p:nvPr/>
            </p:nvSpPr>
            <p:spPr>
              <a:xfrm>
                <a:off x="4644007" y="764704"/>
                <a:ext cx="1881173" cy="432048"/>
              </a:xfrm>
              <a:prstGeom prst="roundRect">
                <a:avLst/>
              </a:prstGeom>
              <a:solidFill>
                <a:srgbClr val="EA6868"/>
              </a:solidFill>
              <a:ln>
                <a:solidFill>
                  <a:srgbClr val="C34E2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 err="1" smtClean="0">
                    <a:latin typeface="맑은 고딕" pitchFamily="50" charset="-127"/>
                    <a:ea typeface="맑은 고딕" pitchFamily="50" charset="-127"/>
                  </a:rPr>
                  <a:t>GameRunning</a:t>
                </a:r>
                <a:endParaRPr lang="ko-KR" altLang="en-US" b="1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4740083" y="3440255"/>
              <a:ext cx="345638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Clr>
                  <a:srgbClr val="009999"/>
                </a:buClr>
                <a:buFont typeface="Arial" pitchFamily="34" charset="0"/>
                <a:buChar char="•"/>
              </a:pPr>
              <a:r>
                <a:rPr lang="ko-KR" altLang="en-US" sz="1600" dirty="0" smtClean="0">
                  <a:latin typeface="맑은 고딕" pitchFamily="50" charset="-127"/>
                  <a:ea typeface="맑은 고딕" pitchFamily="50" charset="-127"/>
                </a:rPr>
                <a:t>게</a:t>
              </a:r>
              <a:r>
                <a:rPr lang="ko-KR" altLang="en-US" sz="1600" dirty="0">
                  <a:latin typeface="맑은 고딕" pitchFamily="50" charset="-127"/>
                  <a:ea typeface="맑은 고딕" pitchFamily="50" charset="-127"/>
                </a:rPr>
                <a:t>임 </a:t>
              </a:r>
              <a:r>
                <a:rPr lang="ko-KR" altLang="en-US" sz="1600" dirty="0" smtClean="0">
                  <a:latin typeface="맑은 고딕" pitchFamily="50" charset="-127"/>
                  <a:ea typeface="맑은 고딕" pitchFamily="50" charset="-127"/>
                </a:rPr>
                <a:t>구성 요소 객체 생성</a:t>
              </a:r>
              <a:endParaRPr lang="en-US" altLang="ko-KR" sz="1600" dirty="0" smtClean="0">
                <a:latin typeface="맑은 고딕" pitchFamily="50" charset="-127"/>
                <a:ea typeface="맑은 고딕" pitchFamily="50" charset="-127"/>
              </a:endParaRPr>
            </a:p>
            <a:p>
              <a:pPr marL="285750" indent="-285750">
                <a:lnSpc>
                  <a:spcPct val="150000"/>
                </a:lnSpc>
                <a:buClr>
                  <a:srgbClr val="009999"/>
                </a:buClr>
                <a:buFont typeface="Arial" pitchFamily="34" charset="0"/>
                <a:buChar char="•"/>
              </a:pPr>
              <a:r>
                <a:rPr lang="ko-KR" altLang="en-US" sz="1600" dirty="0" smtClean="0">
                  <a:latin typeface="맑은 고딕" pitchFamily="50" charset="-127"/>
                  <a:ea typeface="맑은 고딕" pitchFamily="50" charset="-127"/>
                </a:rPr>
                <a:t>객체 각도 및 좌표 계산</a:t>
              </a:r>
              <a:endParaRPr lang="en-US" altLang="ko-KR" sz="1600" dirty="0" smtClean="0">
                <a:latin typeface="맑은 고딕" pitchFamily="50" charset="-127"/>
                <a:ea typeface="맑은 고딕" pitchFamily="50" charset="-127"/>
              </a:endParaRPr>
            </a:p>
            <a:p>
              <a:pPr marL="285750" indent="-285750">
                <a:lnSpc>
                  <a:spcPct val="150000"/>
                </a:lnSpc>
                <a:buClr>
                  <a:srgbClr val="009999"/>
                </a:buClr>
                <a:buFont typeface="Arial" pitchFamily="34" charset="0"/>
                <a:buChar char="•"/>
              </a:pPr>
              <a:r>
                <a:rPr lang="ko-KR" altLang="en-US" sz="1600" dirty="0" smtClean="0">
                  <a:latin typeface="맑은 고딕" pitchFamily="50" charset="-127"/>
                  <a:ea typeface="맑은 고딕" pitchFamily="50" charset="-127"/>
                </a:rPr>
                <a:t>키보드 동시 키 입력</a:t>
              </a:r>
              <a:endParaRPr lang="ko-KR" altLang="en-US" sz="1600" dirty="0">
                <a:latin typeface="맑은 고딕" pitchFamily="50" charset="-127"/>
                <a:ea typeface="맑은 고딕" pitchFamily="50" charset="-127"/>
              </a:endParaRPr>
            </a:p>
          </p:txBody>
        </p:sp>
        <p:grpSp>
          <p:nvGrpSpPr>
            <p:cNvPr id="7" name="그룹 6"/>
            <p:cNvGrpSpPr/>
            <p:nvPr/>
          </p:nvGrpSpPr>
          <p:grpSpPr>
            <a:xfrm>
              <a:off x="4596211" y="4916275"/>
              <a:ext cx="3744416" cy="1321037"/>
              <a:chOff x="4680012" y="2492896"/>
              <a:chExt cx="3744416" cy="1321037"/>
            </a:xfrm>
          </p:grpSpPr>
          <p:sp>
            <p:nvSpPr>
              <p:cNvPr id="27" name="직사각형 26"/>
              <p:cNvSpPr/>
              <p:nvPr/>
            </p:nvSpPr>
            <p:spPr>
              <a:xfrm>
                <a:off x="4752020" y="2708920"/>
                <a:ext cx="3672408" cy="1105013"/>
              </a:xfrm>
              <a:prstGeom prst="rect">
                <a:avLst/>
              </a:prstGeom>
              <a:noFill/>
              <a:ln>
                <a:solidFill>
                  <a:srgbClr val="C34E29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모서리가 둥근 직사각형 27"/>
              <p:cNvSpPr/>
              <p:nvPr/>
            </p:nvSpPr>
            <p:spPr>
              <a:xfrm>
                <a:off x="4680012" y="2492896"/>
                <a:ext cx="1512168" cy="432048"/>
              </a:xfrm>
              <a:prstGeom prst="roundRect">
                <a:avLst/>
              </a:prstGeom>
              <a:solidFill>
                <a:srgbClr val="EA6868"/>
              </a:solidFill>
              <a:ln>
                <a:solidFill>
                  <a:srgbClr val="C34E2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 err="1" smtClean="0">
                    <a:latin typeface="맑은 고딕" pitchFamily="50" charset="-127"/>
                    <a:ea typeface="맑은 고딕" pitchFamily="50" charset="-127"/>
                  </a:rPr>
                  <a:t>gameState</a:t>
                </a:r>
                <a:endParaRPr lang="ko-KR" altLang="en-US" b="1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4749192" y="5312463"/>
              <a:ext cx="3798350" cy="7833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Clr>
                  <a:srgbClr val="009999"/>
                </a:buClr>
                <a:buFont typeface="Arial" pitchFamily="34" charset="0"/>
                <a:buChar char="•"/>
              </a:pPr>
              <a:r>
                <a:rPr lang="ko-KR" altLang="en-US" sz="1600" dirty="0">
                  <a:latin typeface="맑은 고딕" pitchFamily="50" charset="-127"/>
                  <a:ea typeface="맑은 고딕" pitchFamily="50" charset="-127"/>
                </a:rPr>
                <a:t>각 </a:t>
              </a:r>
              <a:r>
                <a:rPr lang="ko-KR" altLang="en-US" sz="1600" dirty="0" smtClean="0">
                  <a:latin typeface="맑은 고딕" pitchFamily="50" charset="-127"/>
                  <a:ea typeface="맑은 고딕" pitchFamily="50" charset="-127"/>
                </a:rPr>
                <a:t>게</a:t>
              </a:r>
              <a:r>
                <a:rPr lang="ko-KR" altLang="en-US" sz="1600" dirty="0">
                  <a:latin typeface="맑은 고딕" pitchFamily="50" charset="-127"/>
                  <a:ea typeface="맑은 고딕" pitchFamily="50" charset="-127"/>
                </a:rPr>
                <a:t>임 </a:t>
              </a:r>
              <a:r>
                <a:rPr lang="ko-KR" altLang="en-US" sz="1600" dirty="0" smtClean="0">
                  <a:latin typeface="맑은 고딕" pitchFamily="50" charset="-127"/>
                  <a:ea typeface="맑은 고딕" pitchFamily="50" charset="-127"/>
                </a:rPr>
                <a:t>상태를 객체로 표현</a:t>
              </a:r>
              <a:endParaRPr lang="en-US" altLang="ko-KR" sz="1600" dirty="0" smtClean="0">
                <a:latin typeface="맑은 고딕" pitchFamily="50" charset="-127"/>
                <a:ea typeface="맑은 고딕" pitchFamily="50" charset="-127"/>
              </a:endParaRPr>
            </a:p>
            <a:p>
              <a:pPr marL="285750" indent="-285750">
                <a:lnSpc>
                  <a:spcPct val="150000"/>
                </a:lnSpc>
                <a:buClr>
                  <a:srgbClr val="009999"/>
                </a:buClr>
                <a:buFont typeface="Arial" pitchFamily="34" charset="0"/>
                <a:buChar char="•"/>
              </a:pPr>
              <a:r>
                <a:rPr lang="ko-KR" altLang="en-US" sz="1600" dirty="0" smtClean="0">
                  <a:latin typeface="맑은 고딕" pitchFamily="50" charset="-127"/>
                  <a:ea typeface="맑은 고딕" pitchFamily="50" charset="-127"/>
                </a:rPr>
                <a:t>배</a:t>
              </a:r>
              <a:r>
                <a:rPr lang="ko-KR" altLang="en-US" sz="1600" dirty="0">
                  <a:latin typeface="맑은 고딕" pitchFamily="50" charset="-127"/>
                  <a:ea typeface="맑은 고딕" pitchFamily="50" charset="-127"/>
                </a:rPr>
                <a:t>열 </a:t>
              </a:r>
              <a:r>
                <a:rPr lang="ko-KR" altLang="en-US" sz="1600" dirty="0" smtClean="0">
                  <a:latin typeface="맑은 고딕" pitchFamily="50" charset="-127"/>
                  <a:ea typeface="맑은 고딕" pitchFamily="50" charset="-127"/>
                </a:rPr>
                <a:t>내에서 게임 상태를 반복</a:t>
              </a:r>
              <a:endParaRPr lang="en-US" altLang="ko-KR" sz="1600" dirty="0" smtClean="0">
                <a:latin typeface="맑은 고딕" pitchFamily="50" charset="-127"/>
                <a:ea typeface="맑은 고딕" pitchFamily="50" charset="-127"/>
              </a:endParaRPr>
            </a:p>
          </p:txBody>
        </p:sp>
        <p:grpSp>
          <p:nvGrpSpPr>
            <p:cNvPr id="30" name="그룹 29"/>
            <p:cNvGrpSpPr/>
            <p:nvPr/>
          </p:nvGrpSpPr>
          <p:grpSpPr>
            <a:xfrm>
              <a:off x="4577577" y="1083585"/>
              <a:ext cx="3744416" cy="1584176"/>
              <a:chOff x="4644008" y="764704"/>
              <a:chExt cx="3744416" cy="1584176"/>
            </a:xfrm>
          </p:grpSpPr>
          <p:sp>
            <p:nvSpPr>
              <p:cNvPr id="31" name="직사각형 30"/>
              <p:cNvSpPr/>
              <p:nvPr/>
            </p:nvSpPr>
            <p:spPr>
              <a:xfrm>
                <a:off x="4716016" y="980728"/>
                <a:ext cx="3672408" cy="1368152"/>
              </a:xfrm>
              <a:prstGeom prst="rect">
                <a:avLst/>
              </a:prstGeom>
              <a:noFill/>
              <a:ln>
                <a:solidFill>
                  <a:srgbClr val="C34E29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모서리가 둥근 직사각형 31"/>
              <p:cNvSpPr/>
              <p:nvPr/>
            </p:nvSpPr>
            <p:spPr>
              <a:xfrm>
                <a:off x="4644008" y="764704"/>
                <a:ext cx="1512168" cy="432048"/>
              </a:xfrm>
              <a:prstGeom prst="roundRect">
                <a:avLst/>
              </a:prstGeom>
              <a:solidFill>
                <a:srgbClr val="EA6868"/>
              </a:solidFill>
              <a:ln>
                <a:solidFill>
                  <a:srgbClr val="C34E2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 err="1" smtClean="0">
                    <a:latin typeface="맑은 고딕" pitchFamily="50" charset="-127"/>
                    <a:ea typeface="맑은 고딕" pitchFamily="50" charset="-127"/>
                  </a:rPr>
                  <a:t>gameLoop</a:t>
                </a:r>
                <a:endParaRPr lang="ko-KR" altLang="en-US" b="1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sp>
          <p:nvSpPr>
            <p:cNvPr id="33" name="TextBox 32"/>
            <p:cNvSpPr txBox="1"/>
            <p:nvPr/>
          </p:nvSpPr>
          <p:spPr>
            <a:xfrm>
              <a:off x="4730558" y="1479773"/>
              <a:ext cx="345638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Clr>
                  <a:srgbClr val="009999"/>
                </a:buClr>
                <a:buFont typeface="Arial" pitchFamily="34" charset="0"/>
                <a:buChar char="•"/>
              </a:pPr>
              <a:r>
                <a:rPr lang="en-US" altLang="ko-KR" sz="1600" dirty="0" smtClean="0">
                  <a:latin typeface="맑은 고딕" pitchFamily="50" charset="-127"/>
                  <a:ea typeface="맑은 고딕" pitchFamily="50" charset="-127"/>
                </a:rPr>
                <a:t>3</a:t>
              </a:r>
              <a:r>
                <a:rPr lang="ko-KR" altLang="en-US" sz="1600" dirty="0" smtClean="0">
                  <a:latin typeface="맑은 고딕" pitchFamily="50" charset="-127"/>
                  <a:ea typeface="맑은 고딕" pitchFamily="50" charset="-127"/>
                </a:rPr>
                <a:t>가지의 게임 상태</a:t>
              </a:r>
              <a:endParaRPr lang="en-US" altLang="ko-KR" sz="1600" dirty="0" smtClean="0">
                <a:latin typeface="맑은 고딕" pitchFamily="50" charset="-127"/>
                <a:ea typeface="맑은 고딕" pitchFamily="50" charset="-127"/>
              </a:endParaRPr>
            </a:p>
            <a:p>
              <a:pPr marL="285750" indent="-285750">
                <a:lnSpc>
                  <a:spcPct val="150000"/>
                </a:lnSpc>
                <a:buClr>
                  <a:srgbClr val="009999"/>
                </a:buClr>
                <a:buFont typeface="Arial" pitchFamily="34" charset="0"/>
                <a:buChar char="•"/>
              </a:pPr>
              <a:r>
                <a:rPr lang="ko-KR" altLang="en-US" sz="1600" dirty="0" smtClean="0">
                  <a:latin typeface="맑은 고딕" pitchFamily="50" charset="-127"/>
                  <a:ea typeface="맑은 고딕" pitchFamily="50" charset="-127"/>
                </a:rPr>
                <a:t>이벤트 입력에 따른 상태 변경</a:t>
              </a:r>
              <a:endParaRPr lang="en-US" altLang="ko-KR" sz="1600" dirty="0" smtClean="0">
                <a:latin typeface="맑은 고딕" pitchFamily="50" charset="-127"/>
                <a:ea typeface="맑은 고딕" pitchFamily="50" charset="-127"/>
              </a:endParaRPr>
            </a:p>
            <a:p>
              <a:pPr marL="285750" indent="-285750">
                <a:lnSpc>
                  <a:spcPct val="150000"/>
                </a:lnSpc>
                <a:buClr>
                  <a:srgbClr val="009999"/>
                </a:buClr>
                <a:buFont typeface="Arial" pitchFamily="34" charset="0"/>
                <a:buChar char="•"/>
              </a:pPr>
              <a:r>
                <a:rPr lang="ko-KR" altLang="en-US" sz="1600" dirty="0" smtClean="0">
                  <a:latin typeface="맑은 고딕" pitchFamily="50" charset="-127"/>
                  <a:ea typeface="맑은 고딕" pitchFamily="50" charset="-127"/>
                </a:rPr>
                <a:t>게임 상태 별 초기화</a:t>
              </a:r>
              <a:endParaRPr lang="ko-KR" altLang="en-US" sz="1600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89" y="1061574"/>
            <a:ext cx="2895600" cy="53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9395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1" y="461805"/>
            <a:ext cx="2951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2.2.2 </a:t>
            </a:r>
            <a:r>
              <a:rPr lang="ko-KR" altLang="en-US" sz="2000" spc="300" dirty="0" smtClean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맑은 고딕" pitchFamily="50" charset="-127"/>
                <a:ea typeface="맑은 고딕" pitchFamily="50" charset="-127"/>
              </a:rPr>
              <a:t>동작 원리</a:t>
            </a:r>
            <a:endParaRPr lang="ko-KR" altLang="en-US" sz="138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76456" y="6525344"/>
            <a:ext cx="277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28B5CB4-B095-413D-B8C5-1DA2C2E14324}" type="slidenum"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pPr/>
              <a:t>9</a:t>
            </a:fld>
            <a:endParaRPr lang="ko-KR" altLang="en-US" sz="3600" dirty="0"/>
          </a:p>
        </p:txBody>
      </p:sp>
      <p:grpSp>
        <p:nvGrpSpPr>
          <p:cNvPr id="7" name="그룹 6"/>
          <p:cNvGrpSpPr/>
          <p:nvPr/>
        </p:nvGrpSpPr>
        <p:grpSpPr>
          <a:xfrm>
            <a:off x="4309808" y="4437112"/>
            <a:ext cx="3934600" cy="1584176"/>
            <a:chOff x="4680012" y="2492896"/>
            <a:chExt cx="3744416" cy="1321037"/>
          </a:xfrm>
        </p:grpSpPr>
        <p:sp>
          <p:nvSpPr>
            <p:cNvPr id="27" name="직사각형 26"/>
            <p:cNvSpPr/>
            <p:nvPr/>
          </p:nvSpPr>
          <p:spPr>
            <a:xfrm>
              <a:off x="4752020" y="2708920"/>
              <a:ext cx="3672408" cy="1105013"/>
            </a:xfrm>
            <a:prstGeom prst="rect">
              <a:avLst/>
            </a:prstGeom>
            <a:noFill/>
            <a:ln>
              <a:solidFill>
                <a:srgbClr val="C34E29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모서리가 둥근 직사각형 27"/>
            <p:cNvSpPr/>
            <p:nvPr/>
          </p:nvSpPr>
          <p:spPr>
            <a:xfrm>
              <a:off x="4680012" y="2492896"/>
              <a:ext cx="1512168" cy="360283"/>
            </a:xfrm>
            <a:prstGeom prst="roundRect">
              <a:avLst/>
            </a:prstGeom>
            <a:solidFill>
              <a:srgbClr val="EA6868"/>
            </a:solidFill>
            <a:ln>
              <a:solidFill>
                <a:srgbClr val="C34E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latin typeface="맑은 고딕" pitchFamily="50" charset="-127"/>
                  <a:ea typeface="맑은 고딕" pitchFamily="50" charset="-127"/>
                </a:rPr>
                <a:t>Missile</a:t>
              </a:r>
              <a:endParaRPr lang="ko-KR" altLang="en-US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4462790" y="4934388"/>
            <a:ext cx="35655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마우스 이벤트로 객체 생성</a:t>
            </a:r>
            <a:endParaRPr lang="en-US" altLang="ko-KR" sz="1600" dirty="0" smtClean="0"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어느 방향에서도 등속 운동</a:t>
            </a:r>
            <a:endParaRPr lang="en-US" altLang="ko-KR" sz="1600" dirty="0" smtClean="0"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51520" y="4437112"/>
            <a:ext cx="3744416" cy="1584176"/>
            <a:chOff x="4644008" y="764704"/>
            <a:chExt cx="3744416" cy="1584176"/>
          </a:xfrm>
        </p:grpSpPr>
        <p:sp>
          <p:nvSpPr>
            <p:cNvPr id="31" name="직사각형 30"/>
            <p:cNvSpPr/>
            <p:nvPr/>
          </p:nvSpPr>
          <p:spPr>
            <a:xfrm>
              <a:off x="4716016" y="980728"/>
              <a:ext cx="3672408" cy="1368152"/>
            </a:xfrm>
            <a:prstGeom prst="rect">
              <a:avLst/>
            </a:prstGeom>
            <a:noFill/>
            <a:ln>
              <a:solidFill>
                <a:srgbClr val="C34E29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4644008" y="764704"/>
              <a:ext cx="1512168" cy="432048"/>
            </a:xfrm>
            <a:prstGeom prst="roundRect">
              <a:avLst/>
            </a:prstGeom>
            <a:solidFill>
              <a:srgbClr val="EA6868"/>
            </a:solidFill>
            <a:ln>
              <a:solidFill>
                <a:srgbClr val="C34E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latin typeface="맑은 고딕" pitchFamily="50" charset="-127"/>
                  <a:ea typeface="맑은 고딕" pitchFamily="50" charset="-127"/>
                </a:rPr>
                <a:t>Monster</a:t>
              </a:r>
              <a:endParaRPr lang="ko-KR" altLang="en-US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404501" y="4833300"/>
            <a:ext cx="3456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타이머로 일정 시간 마다 생성</a:t>
            </a:r>
            <a:endParaRPr lang="en-US" altLang="ko-KR" sz="1600" dirty="0" smtClean="0"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충돌 검사를 통해 객체 제거</a:t>
            </a:r>
            <a:endParaRPr lang="en-US" altLang="ko-KR" sz="1600" dirty="0" smtClean="0"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09999"/>
              </a:buClr>
              <a:buFont typeface="Arial" pitchFamily="34" charset="0"/>
              <a:buChar char="•"/>
            </a:pPr>
            <a:r>
              <a:rPr lang="ko-KR" altLang="en-US" sz="1600" dirty="0" smtClean="0">
                <a:latin typeface="맑은 고딕" pitchFamily="50" charset="-127"/>
                <a:ea typeface="맑은 고딕" pitchFamily="50" charset="-127"/>
              </a:rPr>
              <a:t>배열을 통한 객체 접근</a:t>
            </a:r>
            <a:endParaRPr lang="ko-KR" altLang="en-US" sz="16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33" y="1628800"/>
            <a:ext cx="7648575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243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01_밝은나눔">
  <a:themeElements>
    <a:clrScheme name="사용자 지정 4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595959"/>
      </a:folHlink>
    </a:clrScheme>
    <a:fontScheme name="나눔고딕">
      <a:majorFont>
        <a:latin typeface="나눔 고딕"/>
        <a:ea typeface="나눔 고딕"/>
        <a:cs typeface=""/>
      </a:majorFont>
      <a:minorFont>
        <a:latin typeface="나눔 고딕"/>
        <a:ea typeface="나눔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455</Words>
  <Application>Microsoft Office PowerPoint</Application>
  <PresentationFormat>화면 슬라이드 쇼(4:3)</PresentationFormat>
  <Paragraphs>203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굴림</vt:lpstr>
      <vt:lpstr>Arial</vt:lpstr>
      <vt:lpstr>맑은고딕</vt:lpstr>
      <vt:lpstr>맑은 고딕</vt:lpstr>
      <vt:lpstr>Wingdings</vt:lpstr>
      <vt:lpstr>나눔고딕</vt:lpstr>
      <vt:lpstr>나눔 고딕</vt:lpstr>
      <vt:lpstr>굴림체</vt:lpstr>
      <vt:lpstr>Calibri</vt:lpstr>
      <vt:lpstr>d01_밝은나눔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2011-08-14T07:11:32Z</dcterms:created>
  <dcterms:modified xsi:type="dcterms:W3CDTF">2016-07-28T08:03:30Z</dcterms:modified>
</cp:coreProperties>
</file>

<file path=docProps/thumbnail.jpeg>
</file>